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914" r:id="rId2"/>
    <p:sldMasterId id="2147483660" r:id="rId3"/>
  </p:sldMasterIdLst>
  <p:notesMasterIdLst>
    <p:notesMasterId r:id="rId30"/>
  </p:notesMasterIdLst>
  <p:handoutMasterIdLst>
    <p:handoutMasterId r:id="rId31"/>
  </p:handoutMasterIdLst>
  <p:sldIdLst>
    <p:sldId id="256" r:id="rId4"/>
    <p:sldId id="488" r:id="rId5"/>
    <p:sldId id="511" r:id="rId6"/>
    <p:sldId id="477" r:id="rId7"/>
    <p:sldId id="498" r:id="rId8"/>
    <p:sldId id="490" r:id="rId9"/>
    <p:sldId id="499" r:id="rId10"/>
    <p:sldId id="500" r:id="rId11"/>
    <p:sldId id="489" r:id="rId12"/>
    <p:sldId id="478" r:id="rId13"/>
    <p:sldId id="501" r:id="rId14"/>
    <p:sldId id="492" r:id="rId15"/>
    <p:sldId id="502" r:id="rId16"/>
    <p:sldId id="503" r:id="rId17"/>
    <p:sldId id="491" r:id="rId18"/>
    <p:sldId id="504" r:id="rId19"/>
    <p:sldId id="505" r:id="rId20"/>
    <p:sldId id="493" r:id="rId21"/>
    <p:sldId id="506" r:id="rId22"/>
    <p:sldId id="507" r:id="rId23"/>
    <p:sldId id="508" r:id="rId24"/>
    <p:sldId id="509" r:id="rId25"/>
    <p:sldId id="494" r:id="rId26"/>
    <p:sldId id="510" r:id="rId27"/>
    <p:sldId id="512" r:id="rId28"/>
    <p:sldId id="513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C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8810" autoAdjust="0"/>
  </p:normalViewPr>
  <p:slideViewPr>
    <p:cSldViewPr snapToGrid="0" snapToObjects="1">
      <p:cViewPr varScale="1">
        <p:scale>
          <a:sx n="100" d="100"/>
          <a:sy n="100" d="100"/>
        </p:scale>
        <p:origin x="-23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2346240-8224-4E5B-858E-A123617157FD}" type="datetime1">
              <a:rPr lang="en-US"/>
              <a:pPr>
                <a:defRPr/>
              </a:pPr>
              <a:t>10/2/12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890418B-334F-4313-8739-46ACFDDC5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87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87B2B5AA-6CA0-4A36-8757-7F2E646BB922}" type="datetime1">
              <a:rPr lang="en-US"/>
              <a:pPr>
                <a:defRPr/>
              </a:pPr>
              <a:t>1/1/01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ECF24C3F-2BF3-4851-8B57-3DE028679E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75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smtClean="0">
              <a:ea typeface="ヒラギノ角ゴ Pro W3"/>
              <a:cs typeface="ヒラギノ角ゴ Pro W3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FEF277-8DE9-4132-9561-C29108AA9A2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010_KING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7013" y="5922963"/>
            <a:ext cx="5791200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8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0771A-DB3C-4FC3-A9C4-255970848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457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51534-4090-4E43-9D1E-441A8C926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00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49247-89DB-414D-92AF-1BCB6BA6E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51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C6BBF-C033-47BC-AE86-75679C3EF9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3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VNG/KING - 22.03.2010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Werkgroep Dienstverlening VGS                                 11 juni 2010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6A07-AA90-4F83-85A8-B3BA993AB57F}" type="slidenum">
              <a:rPr lang="nl-NL"/>
              <a:pPr>
                <a:defRPr/>
              </a:pPr>
              <a:t>‹#›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490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BF01A-D697-45E9-AC71-30992B5B800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57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5EA1-8814-45A2-B19E-EADC93E74B2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681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37AE4-E48C-43DA-9285-912F78D75E1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945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2BEAF-0DB1-44A8-B651-01A3E51D92B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883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5396-4E00-438E-8E98-E12653BB7C3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977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79621-F561-4B48-813A-ECB8F657D1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5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B2CFE-22B4-471E-A03C-13748B12A47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1629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292AE-18EC-489A-844A-8E33AE492A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8191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11B8B-B0A3-4ABA-8612-1A08F7A4910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1525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E425-E82F-42E0-9B67-48796A7845B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114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E1663-BB20-4DE6-B8F0-AB3313741BC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5154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0CB72-8B80-44C7-A076-2FE9573AA4B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362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A9E1B-580E-4A04-8CDB-EDE73CEAA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437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4C6D-67DF-41D4-A09B-BDAE2DAE2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8146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0F70-5B04-473A-B7DC-028917A8D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347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272D4-B52C-4BF3-8096-CE492E90C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803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588" y="383938"/>
            <a:ext cx="8459787" cy="4525962"/>
          </a:xfrm>
        </p:spPr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A2D00-92B9-485E-BED4-50C044984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769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10A8-22F9-4B7C-B8EA-8F1867AF3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130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7C870-E134-42D8-AE17-94D669269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164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50673-5787-4EAC-9669-23D4B156A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070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86863-B00F-4897-B82A-166F4BAA28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07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8E6B9-1282-4FEA-BEB8-0B6FBD6EC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6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8153B-F7E5-4C1A-AFA5-9B587FBC8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827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69D43-48F1-4521-82C0-8F6F52A3C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330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1CD20-CD76-4C88-BCC8-74B6AC921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69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9C965-EA8E-44B4-9333-EB9880CA9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16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3D4B-6A06-4BED-B6D2-8154F57D9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7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4871-7A8A-4241-B2A1-D1E378DBC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4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B15FA-ECEE-48EB-874E-1499E27F6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D24AD-12D6-4BE8-B073-E8002AAB0F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9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DD016-81AE-4313-B5A8-EEFDCA90B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jdelijke aanduiding voor datum 2"/>
          <p:cNvSpPr>
            <a:spLocks noGrp="1"/>
          </p:cNvSpPr>
          <p:nvPr userDrawn="1">
            <p:ph type="dt" sz="half" idx="12"/>
          </p:nvPr>
        </p:nvSpPr>
        <p:spPr>
          <a:xfrm>
            <a:off x="227013" y="5922963"/>
            <a:ext cx="6022975" cy="560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VGS-kring Stedendriehoek ,1 oktober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4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3094.1010_KING_Master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013" y="5922963"/>
            <a:ext cx="5792787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VGS-kring  Stedendriehoek 1 oktober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38C56A2E-39E6-4098-A56B-D64F088F2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8" r:id="rId1"/>
    <p:sldLayoutId id="2147484329" r:id="rId2"/>
    <p:sldLayoutId id="2147484330" r:id="rId3"/>
    <p:sldLayoutId id="2147484331" r:id="rId4"/>
    <p:sldLayoutId id="2147484332" r:id="rId5"/>
    <p:sldLayoutId id="2147484333" r:id="rId6"/>
    <p:sldLayoutId id="2147484334" r:id="rId7"/>
    <p:sldLayoutId id="2147484335" r:id="rId8"/>
    <p:sldLayoutId id="2147484336" r:id="rId9"/>
    <p:sldLayoutId id="2147484337" r:id="rId10"/>
    <p:sldLayoutId id="2147484338" r:id="rId11"/>
    <p:sldLayoutId id="2147484339" r:id="rId12"/>
    <p:sldLayoutId id="2147484340" r:id="rId13"/>
    <p:sldLayoutId id="2147484341" r:id="rId14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b="1" kern="1200">
          <a:solidFill>
            <a:srgbClr val="ED0C8B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VGS-kring Utrecht-Oost, 19-08-2010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92F80FB-48D9-4F54-B5FA-DA25F771DBA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2055" name="Tijdelijke aanduiding voor datum 2"/>
          <p:cNvSpPr txBox="1">
            <a:spLocks/>
          </p:cNvSpPr>
          <p:nvPr userDrawn="1"/>
        </p:nvSpPr>
        <p:spPr bwMode="auto">
          <a:xfrm>
            <a:off x="227013" y="5922963"/>
            <a:ext cx="6022975" cy="560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defRPr/>
            </a:pPr>
            <a:r>
              <a:rPr lang="nl-NL" smtClean="0"/>
              <a:t>VGS-kring Stedendriehoek ,1 oktober 2010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5" r:id="rId1"/>
    <p:sldLayoutId id="2147484306" r:id="rId2"/>
    <p:sldLayoutId id="2147484307" r:id="rId3"/>
    <p:sldLayoutId id="2147484308" r:id="rId4"/>
    <p:sldLayoutId id="2147484309" r:id="rId5"/>
    <p:sldLayoutId id="2147484310" r:id="rId6"/>
    <p:sldLayoutId id="2147484311" r:id="rId7"/>
    <p:sldLayoutId id="2147484312" r:id="rId8"/>
    <p:sldLayoutId id="2147484313" r:id="rId9"/>
    <p:sldLayoutId id="2147484314" r:id="rId10"/>
    <p:sldLayoutId id="21474843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VGS-kring Utrecht-Oost, 19-08-2010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5F8DC851-28A5-4ACE-83E9-F8F0B412B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6" r:id="rId1"/>
    <p:sldLayoutId id="2147484317" r:id="rId2"/>
    <p:sldLayoutId id="2147484318" r:id="rId3"/>
    <p:sldLayoutId id="2147484319" r:id="rId4"/>
    <p:sldLayoutId id="2147484320" r:id="rId5"/>
    <p:sldLayoutId id="2147484321" r:id="rId6"/>
    <p:sldLayoutId id="2147484322" r:id="rId7"/>
    <p:sldLayoutId id="2147484323" r:id="rId8"/>
    <p:sldLayoutId id="2147484324" r:id="rId9"/>
    <p:sldLayoutId id="2147484325" r:id="rId10"/>
    <p:sldLayoutId id="2147484326" r:id="rId11"/>
    <p:sldLayoutId id="2147484327" r:id="rId12"/>
  </p:sldLayoutIdLst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 bwMode="auto">
          <a:xfrm>
            <a:off x="2173441" y="1472181"/>
            <a:ext cx="505198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Releaseplanning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:</a:t>
            </a: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</a:t>
            </a: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RSGB, RGBZ, </a:t>
            </a:r>
            <a:r>
              <a:rPr lang="en-US" sz="3200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StUF</a:t>
            </a: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sz="32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r>
              <a:rPr lang="en-US" sz="3600" dirty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3</a:t>
            </a:r>
            <a:r>
              <a:rPr lang="en-US" sz="36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</a:t>
            </a:r>
            <a:r>
              <a:rPr lang="en-US" sz="3600" dirty="0" err="1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oktober</a:t>
            </a:r>
            <a:r>
              <a:rPr lang="en-US" sz="36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 </a:t>
            </a:r>
            <a:r>
              <a:rPr lang="en-US" sz="3600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>2012</a:t>
            </a:r>
            <a: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  <a:t/>
            </a:r>
            <a:br>
              <a:rPr lang="en-US" dirty="0" smtClean="0">
                <a:solidFill>
                  <a:srgbClr val="ED0C8B"/>
                </a:solidFill>
                <a:latin typeface="Verdana" pitchFamily="34" charset="0"/>
                <a:ea typeface="ヒラギノ角ゴ Pro W3"/>
                <a:cs typeface="ヒラギノ角ゴ Pro W3"/>
              </a:rPr>
            </a:br>
            <a:endParaRPr lang="nl-NL" dirty="0" smtClean="0">
              <a:solidFill>
                <a:srgbClr val="ED0C8B"/>
              </a:solidFill>
              <a:latin typeface="Verdana" pitchFamily="34" charset="0"/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Release planning onderlaag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365279" y="4000500"/>
            <a:ext cx="1998110" cy="6985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Opstellen</a:t>
            </a:r>
            <a:r>
              <a:rPr lang="en-US" dirty="0" smtClean="0"/>
              <a:t> RFCs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489498" y="4013200"/>
            <a:ext cx="872946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keuren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RFCs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3518198" y="4013200"/>
            <a:ext cx="1842356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maken</a:t>
            </a:r>
            <a:endParaRPr lang="en-US" dirty="0" smtClean="0"/>
          </a:p>
          <a:p>
            <a:pPr algn="ctr"/>
            <a:r>
              <a:rPr lang="en-US" dirty="0" err="1" smtClean="0"/>
              <a:t>onderlaag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5552053" y="4000500"/>
            <a:ext cx="1998113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vaststellen</a:t>
            </a:r>
            <a:endParaRPr lang="en-US" dirty="0" smtClean="0"/>
          </a:p>
          <a:p>
            <a:pPr algn="ctr"/>
            <a:r>
              <a:rPr lang="en-US" dirty="0" err="1" smtClean="0"/>
              <a:t>onderlaag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14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11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StUF-Protocolbindingen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err="1">
                <a:solidFill>
                  <a:srgbClr val="BFBFBF"/>
                </a:solidFill>
              </a:rPr>
              <a:t>-</a:t>
            </a:r>
            <a:r>
              <a:rPr lang="en-US" dirty="0" err="1" smtClean="0">
                <a:solidFill>
                  <a:srgbClr val="BFBFBF"/>
                </a:solidFill>
              </a:rPr>
              <a:t>Onderlaag</a:t>
            </a:r>
            <a:endParaRPr lang="en-US" dirty="0">
              <a:solidFill>
                <a:srgbClr val="BFBFB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-BG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-ZKN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-LVBAG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-WOZ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-EF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-NHR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-BRP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-LVO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-WKPB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BFBFBF"/>
                </a:solidFill>
              </a:rPr>
              <a:t>GEO-</a:t>
            </a:r>
            <a:r>
              <a:rPr lang="en-US" dirty="0" err="1" smtClean="0">
                <a:solidFill>
                  <a:srgbClr val="BFBFBF"/>
                </a:solidFill>
              </a:rPr>
              <a:t>StUF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19200" y="37560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ED0C8B"/>
                  </a:solidFill>
                </a:rPr>
                <a:t>RSGB</a:t>
              </a:r>
              <a:endParaRPr lang="en-US" dirty="0">
                <a:solidFill>
                  <a:srgbClr val="ED0C8B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RGBZ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414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RSGB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258888"/>
            <a:ext cx="8459787" cy="4525962"/>
          </a:xfrm>
        </p:spPr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r>
              <a:rPr lang="en-US" dirty="0" smtClean="0"/>
              <a:t> in </a:t>
            </a:r>
            <a:r>
              <a:rPr lang="en-US" dirty="0" err="1" smtClean="0"/>
              <a:t>ontwikkeling</a:t>
            </a:r>
            <a:r>
              <a:rPr lang="en-US" dirty="0" smtClean="0"/>
              <a:t> </a:t>
            </a:r>
            <a:r>
              <a:rPr lang="en-US" dirty="0" err="1" smtClean="0"/>
              <a:t>juni</a:t>
            </a:r>
            <a:r>
              <a:rPr lang="en-US" dirty="0" smtClean="0"/>
              <a:t> </a:t>
            </a:r>
            <a:r>
              <a:rPr lang="en-US" dirty="0" smtClean="0"/>
              <a:t>2013</a:t>
            </a:r>
          </a:p>
          <a:p>
            <a:pPr>
              <a:buFont typeface="Arial"/>
              <a:buChar char="•"/>
            </a:pPr>
            <a:r>
              <a:rPr lang="en-US" dirty="0" smtClean="0"/>
              <a:t>In het </a:t>
            </a:r>
            <a:r>
              <a:rPr lang="en-US" dirty="0" err="1" smtClean="0"/>
              <a:t>komende</a:t>
            </a:r>
            <a:r>
              <a:rPr lang="en-US" dirty="0" smtClean="0"/>
              <a:t> </a:t>
            </a:r>
            <a:r>
              <a:rPr lang="en-US" dirty="0" err="1" smtClean="0"/>
              <a:t>jaar</a:t>
            </a:r>
            <a:r>
              <a:rPr lang="en-US" dirty="0" smtClean="0"/>
              <a:t> (tot </a:t>
            </a:r>
            <a:r>
              <a:rPr lang="en-US" dirty="0" err="1" smtClean="0"/>
              <a:t>okt</a:t>
            </a:r>
            <a:r>
              <a:rPr lang="en-US" dirty="0" smtClean="0"/>
              <a:t> </a:t>
            </a:r>
            <a:r>
              <a:rPr lang="en-US" dirty="0" smtClean="0"/>
              <a:t>‘13)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gestart</a:t>
            </a:r>
            <a:r>
              <a:rPr lang="en-US" dirty="0" smtClean="0"/>
              <a:t> </a:t>
            </a:r>
            <a:r>
              <a:rPr lang="en-US" dirty="0" smtClean="0"/>
              <a:t>m</a:t>
            </a:r>
            <a:r>
              <a:rPr lang="en-US" dirty="0" smtClean="0"/>
              <a:t>et </a:t>
            </a:r>
            <a:r>
              <a:rPr lang="en-US" dirty="0" err="1" smtClean="0"/>
              <a:t>verstuffen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Te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weinig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draagvlak</a:t>
            </a:r>
            <a:r>
              <a:rPr lang="en-US" dirty="0" smtClean="0">
                <a:solidFill>
                  <a:srgbClr val="ED0C8B"/>
                </a:solidFill>
              </a:rPr>
              <a:t>, </a:t>
            </a:r>
            <a:r>
              <a:rPr lang="en-US" dirty="0" err="1" smtClean="0">
                <a:solidFill>
                  <a:srgbClr val="ED0C8B"/>
                </a:solidFill>
              </a:rPr>
              <a:t>daadwerkelijk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gebruik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</a:p>
          <a:p>
            <a:pPr marL="400050" lvl="1" indent="0"/>
            <a:r>
              <a:rPr lang="en-US" dirty="0">
                <a:solidFill>
                  <a:srgbClr val="ED0C8B"/>
                </a:solidFill>
              </a:rPr>
              <a:t>	</a:t>
            </a:r>
            <a:r>
              <a:rPr lang="en-US" dirty="0" smtClean="0">
                <a:solidFill>
                  <a:srgbClr val="ED0C8B"/>
                </a:solidFill>
              </a:rPr>
              <a:t>RSGB </a:t>
            </a:r>
            <a:r>
              <a:rPr lang="en-US" dirty="0" err="1" smtClean="0">
                <a:solidFill>
                  <a:srgbClr val="ED0C8B"/>
                </a:solidFill>
              </a:rPr>
              <a:t>bij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gemeenten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nog</a:t>
            </a:r>
            <a:r>
              <a:rPr lang="en-US" dirty="0" smtClean="0">
                <a:solidFill>
                  <a:srgbClr val="ED0C8B"/>
                </a:solidFill>
              </a:rPr>
              <a:t> maar net </a:t>
            </a:r>
            <a:r>
              <a:rPr lang="en-US" dirty="0" err="1" smtClean="0">
                <a:solidFill>
                  <a:srgbClr val="ED0C8B"/>
                </a:solidFill>
              </a:rPr>
              <a:t>begonnen</a:t>
            </a:r>
            <a:endParaRPr lang="en-US" dirty="0" smtClean="0">
              <a:solidFill>
                <a:srgbClr val="ED0C8B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Meer </a:t>
            </a:r>
            <a:r>
              <a:rPr lang="en-US" dirty="0" err="1" smtClean="0">
                <a:solidFill>
                  <a:srgbClr val="ED0C8B"/>
                </a:solidFill>
              </a:rPr>
              <a:t>tijd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om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uit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te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zoeken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wat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wel</a:t>
            </a:r>
            <a:r>
              <a:rPr lang="en-US" dirty="0" smtClean="0">
                <a:solidFill>
                  <a:srgbClr val="ED0C8B"/>
                </a:solidFill>
              </a:rPr>
              <a:t> en </a:t>
            </a:r>
            <a:r>
              <a:rPr lang="en-US" dirty="0" err="1" smtClean="0">
                <a:solidFill>
                  <a:srgbClr val="ED0C8B"/>
                </a:solidFill>
              </a:rPr>
              <a:t>niet</a:t>
            </a:r>
            <a:r>
              <a:rPr lang="en-US" dirty="0" smtClean="0">
                <a:solidFill>
                  <a:srgbClr val="ED0C8B"/>
                </a:solidFill>
              </a:rPr>
              <a:t> in </a:t>
            </a:r>
          </a:p>
          <a:p>
            <a:pPr marL="400050" lvl="1" indent="0"/>
            <a:r>
              <a:rPr lang="en-US" dirty="0">
                <a:solidFill>
                  <a:srgbClr val="ED0C8B"/>
                </a:solidFill>
              </a:rPr>
              <a:t>	</a:t>
            </a:r>
            <a:r>
              <a:rPr lang="en-US" dirty="0" smtClean="0">
                <a:solidFill>
                  <a:srgbClr val="ED0C8B"/>
                </a:solidFill>
              </a:rPr>
              <a:t>RSGB </a:t>
            </a:r>
            <a:r>
              <a:rPr lang="en-US" dirty="0" err="1" smtClean="0">
                <a:solidFill>
                  <a:srgbClr val="ED0C8B"/>
                </a:solidFill>
              </a:rPr>
              <a:t>thuishoort</a:t>
            </a:r>
            <a:r>
              <a:rPr lang="en-US" dirty="0" smtClean="0">
                <a:solidFill>
                  <a:srgbClr val="ED0C8B"/>
                </a:solidFill>
              </a:rPr>
              <a:t> (</a:t>
            </a:r>
            <a:r>
              <a:rPr lang="en-US" dirty="0" err="1" smtClean="0">
                <a:solidFill>
                  <a:srgbClr val="ED0C8B"/>
                </a:solidFill>
              </a:rPr>
              <a:t>welke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gegevens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worden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</a:p>
          <a:p>
            <a:pPr marL="400050" lvl="1" indent="0"/>
            <a:r>
              <a:rPr lang="en-US" dirty="0">
                <a:solidFill>
                  <a:srgbClr val="ED0C8B"/>
                </a:solidFill>
              </a:rPr>
              <a:t>	</a:t>
            </a:r>
            <a:r>
              <a:rPr lang="en-US" dirty="0" err="1" smtClean="0">
                <a:solidFill>
                  <a:srgbClr val="ED0C8B"/>
                </a:solidFill>
              </a:rPr>
              <a:t>meervoudig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gebruikt</a:t>
            </a:r>
            <a:r>
              <a:rPr lang="en-US" dirty="0" smtClean="0">
                <a:solidFill>
                  <a:srgbClr val="ED0C8B"/>
                </a:solidFill>
              </a:rPr>
              <a:t>)</a:t>
            </a:r>
            <a:endParaRPr lang="en-US" dirty="0" smtClean="0">
              <a:solidFill>
                <a:srgbClr val="ED0C8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12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9131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Release planning RSGB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365279" y="4000500"/>
            <a:ext cx="3996220" cy="6985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Verwerken</a:t>
            </a:r>
            <a:r>
              <a:rPr lang="en-US" dirty="0" smtClean="0"/>
              <a:t> BRP, BRK, </a:t>
            </a:r>
            <a:r>
              <a:rPr lang="en-US" dirty="0" err="1" smtClean="0"/>
              <a:t>Metamodel</a:t>
            </a:r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517253" y="4013200"/>
            <a:ext cx="1842356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RSGB in </a:t>
            </a:r>
            <a:r>
              <a:rPr lang="en-US" dirty="0" err="1" smtClean="0"/>
              <a:t>ontw</a:t>
            </a:r>
            <a:r>
              <a:rPr lang="en-US" dirty="0" smtClean="0"/>
              <a:t>.</a:t>
            </a:r>
          </a:p>
          <a:p>
            <a:pPr algn="ctr"/>
            <a:r>
              <a:rPr lang="en-US" dirty="0" err="1" smtClean="0"/>
              <a:t>gereed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8720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14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StUF-Protocolbindingen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err="1">
                <a:solidFill>
                  <a:srgbClr val="BFBFBF"/>
                </a:solidFill>
              </a:rPr>
              <a:t>-</a:t>
            </a:r>
            <a:r>
              <a:rPr lang="en-US" dirty="0" err="1" smtClean="0">
                <a:solidFill>
                  <a:srgbClr val="BFBFBF"/>
                </a:solidFill>
              </a:rPr>
              <a:t>Onderlaag</a:t>
            </a:r>
            <a:endParaRPr lang="en-US" dirty="0">
              <a:solidFill>
                <a:srgbClr val="BFBFB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-BG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-ZKN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-LVBAG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-WOZ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-EF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-NHR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-BRP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-LVO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BFBFBF"/>
                </a:solidFill>
              </a:rPr>
              <a:t>StUF</a:t>
            </a:r>
            <a:r>
              <a:rPr lang="en-US" dirty="0" smtClean="0">
                <a:solidFill>
                  <a:srgbClr val="BFBFBF"/>
                </a:solidFill>
              </a:rPr>
              <a:t>-WKPB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BFBFBF"/>
                </a:solidFill>
              </a:rPr>
              <a:t>GEO-</a:t>
            </a:r>
            <a:r>
              <a:rPr lang="en-US" dirty="0" err="1" smtClean="0">
                <a:solidFill>
                  <a:srgbClr val="BFBFBF"/>
                </a:solidFill>
              </a:rPr>
              <a:t>StUF</a:t>
            </a:r>
            <a:endParaRPr lang="en-US" dirty="0">
              <a:solidFill>
                <a:srgbClr val="BFBFB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19200" y="37560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21" name="Rectangle 20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RSGB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ED0C8B"/>
                  </a:solidFill>
                </a:rPr>
                <a:t>RGBZ</a:t>
              </a:r>
              <a:endParaRPr lang="en-US" dirty="0">
                <a:solidFill>
                  <a:srgbClr val="ED0C8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9203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RGBZ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500188"/>
            <a:ext cx="8193087" cy="4525962"/>
          </a:xfrm>
        </p:spPr>
        <p:txBody>
          <a:bodyPr wrap="square"/>
          <a:lstStyle/>
          <a:p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r>
              <a:rPr lang="en-US" dirty="0" smtClean="0"/>
              <a:t> in </a:t>
            </a:r>
            <a:r>
              <a:rPr lang="en-US" dirty="0" err="1" smtClean="0"/>
              <a:t>ontwikkeling</a:t>
            </a:r>
            <a:r>
              <a:rPr lang="en-US" dirty="0" smtClean="0"/>
              <a:t> in </a:t>
            </a:r>
            <a:r>
              <a:rPr lang="en-US" dirty="0" err="1" smtClean="0"/>
              <a:t>december</a:t>
            </a:r>
            <a:r>
              <a:rPr lang="en-US" dirty="0" smtClean="0"/>
              <a:t> 2012</a:t>
            </a:r>
          </a:p>
          <a:p>
            <a:r>
              <a:rPr lang="en-US" dirty="0" smtClean="0"/>
              <a:t>ZTC 2.0 </a:t>
            </a:r>
            <a:r>
              <a:rPr lang="en-US" dirty="0" err="1" smtClean="0"/>
              <a:t>gereed</a:t>
            </a:r>
            <a:r>
              <a:rPr lang="en-US" dirty="0" smtClean="0"/>
              <a:t> in </a:t>
            </a:r>
            <a:r>
              <a:rPr lang="en-US" dirty="0" err="1" smtClean="0"/>
              <a:t>december</a:t>
            </a:r>
            <a:r>
              <a:rPr lang="en-US" dirty="0" smtClean="0"/>
              <a:t> 2012</a:t>
            </a:r>
          </a:p>
          <a:p>
            <a:r>
              <a:rPr lang="en-US" dirty="0" err="1" smtClean="0"/>
              <a:t>opties</a:t>
            </a:r>
            <a:r>
              <a:rPr lang="en-US" dirty="0" smtClean="0"/>
              <a:t> </a:t>
            </a:r>
            <a:r>
              <a:rPr lang="en-US" dirty="0" err="1" smtClean="0"/>
              <a:t>verstuffing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 basis </a:t>
            </a:r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StUF</a:t>
            </a:r>
            <a:r>
              <a:rPr lang="en-US" dirty="0" smtClean="0"/>
              <a:t>-ZKN(DMV extra elements)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Minor release (</a:t>
            </a:r>
            <a:r>
              <a:rPr lang="en-US" dirty="0" err="1" smtClean="0"/>
              <a:t>toevoegen</a:t>
            </a:r>
            <a:r>
              <a:rPr lang="en-US" dirty="0" smtClean="0"/>
              <a:t> </a:t>
            </a:r>
            <a:r>
              <a:rPr lang="en-US" dirty="0" err="1" smtClean="0"/>
              <a:t>objecttype</a:t>
            </a:r>
            <a:r>
              <a:rPr lang="en-US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Major release </a:t>
            </a:r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onderlaag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Major release </a:t>
            </a:r>
            <a:r>
              <a:rPr lang="en-US" dirty="0" err="1" smtClean="0"/>
              <a:t>volgende</a:t>
            </a:r>
            <a:r>
              <a:rPr lang="en-US" dirty="0" smtClean="0"/>
              <a:t> </a:t>
            </a:r>
            <a:r>
              <a:rPr lang="en-US" dirty="0" err="1" smtClean="0"/>
              <a:t>onderlaag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15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168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Release planning RGBZ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1419379" y="4000500"/>
            <a:ext cx="1135509" cy="6985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RGBZ in </a:t>
            </a:r>
            <a:r>
              <a:rPr lang="en-US" sz="1600" dirty="0" err="1" smtClean="0"/>
              <a:t>ontw</a:t>
            </a:r>
            <a:r>
              <a:rPr lang="en-US" sz="1600" dirty="0" smtClean="0"/>
              <a:t>. </a:t>
            </a:r>
            <a:r>
              <a:rPr lang="en-US" sz="1600" dirty="0" err="1" smtClean="0"/>
              <a:t>gereed</a:t>
            </a:r>
            <a:endParaRPr lang="en-US" sz="1600" dirty="0"/>
          </a:p>
        </p:txBody>
      </p:sp>
      <p:sp>
        <p:nvSpPr>
          <p:cNvPr id="47" name="Rectangle 46"/>
          <p:cNvSpPr/>
          <p:nvPr/>
        </p:nvSpPr>
        <p:spPr>
          <a:xfrm>
            <a:off x="2922762" y="4013200"/>
            <a:ext cx="5459237" cy="6858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dirty="0" err="1" smtClean="0"/>
              <a:t>Vaststellen</a:t>
            </a:r>
            <a:endParaRPr lang="en-US" dirty="0" smtClean="0"/>
          </a:p>
          <a:p>
            <a:pPr algn="ctr"/>
            <a:r>
              <a:rPr lang="en-US" dirty="0" smtClean="0"/>
              <a:t>In </a:t>
            </a:r>
            <a:r>
              <a:rPr lang="en-US" dirty="0" err="1" smtClean="0"/>
              <a:t>gebruik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8603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17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StUF-Protocolbindingen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Onderlaag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ED0C8B"/>
                  </a:solidFill>
                </a:rPr>
                <a:t>StUF</a:t>
              </a:r>
              <a:r>
                <a:rPr lang="en-US" dirty="0" smtClean="0">
                  <a:solidFill>
                    <a:srgbClr val="ED0C8B"/>
                  </a:solidFill>
                </a:rPr>
                <a:t>-BG</a:t>
              </a:r>
              <a:endParaRPr lang="en-US" dirty="0">
                <a:solidFill>
                  <a:srgbClr val="ED0C8B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-ZKN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-LVBAG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-WOZ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-NHR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-BRP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-WKPB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GEO-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353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StUF</a:t>
            </a:r>
            <a:r>
              <a:rPr lang="en-US" dirty="0" smtClean="0"/>
              <a:t>-</a:t>
            </a:r>
            <a:r>
              <a:rPr lang="en-US" dirty="0" smtClean="0"/>
              <a:t>BG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Voorlopig</a:t>
            </a:r>
            <a:r>
              <a:rPr lang="en-US" dirty="0" smtClean="0"/>
              <a:t> </a:t>
            </a:r>
            <a:r>
              <a:rPr lang="en-US" dirty="0" err="1" smtClean="0"/>
              <a:t>geen</a:t>
            </a:r>
            <a:r>
              <a:rPr lang="en-US" dirty="0" smtClean="0"/>
              <a:t> </a:t>
            </a:r>
            <a:r>
              <a:rPr lang="en-US" dirty="0" err="1" smtClean="0"/>
              <a:t>nieuwe</a:t>
            </a:r>
            <a:r>
              <a:rPr lang="en-US" dirty="0" smtClean="0"/>
              <a:t> Major release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Mogelijk</a:t>
            </a:r>
            <a:r>
              <a:rPr lang="en-US" dirty="0" smtClean="0"/>
              <a:t> </a:t>
            </a:r>
            <a:r>
              <a:rPr lang="en-US" dirty="0" err="1" smtClean="0"/>
              <a:t>eind</a:t>
            </a:r>
            <a:r>
              <a:rPr lang="en-US" dirty="0" smtClean="0"/>
              <a:t> 2013 </a:t>
            </a:r>
            <a:r>
              <a:rPr lang="en-US" dirty="0" err="1" smtClean="0"/>
              <a:t>een</a:t>
            </a:r>
            <a:r>
              <a:rPr lang="en-US" dirty="0" smtClean="0"/>
              <a:t> minor release (op basis van </a:t>
            </a:r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onderlaag</a:t>
            </a:r>
            <a:r>
              <a:rPr lang="en-US" dirty="0" smtClean="0"/>
              <a:t>)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grote</a:t>
            </a:r>
            <a:r>
              <a:rPr lang="en-US" dirty="0" smtClean="0"/>
              <a:t> </a:t>
            </a:r>
            <a:r>
              <a:rPr lang="en-US" dirty="0" err="1" smtClean="0"/>
              <a:t>problemen</a:t>
            </a:r>
            <a:r>
              <a:rPr lang="en-US" dirty="0" smtClean="0"/>
              <a:t> op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lossen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Release </a:t>
            </a:r>
            <a:r>
              <a:rPr lang="en-US" dirty="0" err="1" smtClean="0">
                <a:solidFill>
                  <a:srgbClr val="ED0C8B"/>
                </a:solidFill>
              </a:rPr>
              <a:t>beleid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voor</a:t>
            </a:r>
            <a:r>
              <a:rPr lang="en-US" dirty="0" smtClean="0">
                <a:solidFill>
                  <a:srgbClr val="ED0C8B"/>
                </a:solidFill>
              </a:rPr>
              <a:t> Minor releases </a:t>
            </a:r>
            <a:r>
              <a:rPr lang="en-US" dirty="0" err="1" smtClean="0">
                <a:solidFill>
                  <a:srgbClr val="ED0C8B"/>
                </a:solidFill>
              </a:rPr>
              <a:t>dient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verder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uitgewerkt</a:t>
            </a:r>
            <a:endParaRPr lang="en-US" dirty="0">
              <a:solidFill>
                <a:srgbClr val="ED0C8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18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804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Release planning </a:t>
            </a:r>
            <a:r>
              <a:rPr lang="nl-NL" dirty="0" err="1" smtClean="0"/>
              <a:t>StUF</a:t>
            </a:r>
            <a:r>
              <a:rPr lang="nl-NL" dirty="0" smtClean="0"/>
              <a:t>-BG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5552053" y="4013200"/>
            <a:ext cx="3591947" cy="6858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Minor(3.1x) Release?</a:t>
            </a:r>
          </a:p>
        </p:txBody>
      </p:sp>
    </p:spTree>
    <p:extLst>
      <p:ext uri="{BB962C8B-B14F-4D97-AF65-F5344CB8AC3E}">
        <p14:creationId xmlns:p14="http://schemas.microsoft.com/office/powerpoint/2010/main" val="173736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Procedure/</a:t>
            </a:r>
            <a:br>
              <a:rPr lang="en-US" dirty="0" smtClean="0"/>
            </a:br>
            <a:r>
              <a:rPr lang="en-US" dirty="0" err="1" smtClean="0"/>
              <a:t>releasebeleid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Veranderplan</a:t>
            </a:r>
            <a:r>
              <a:rPr lang="en-US" b="0" dirty="0" smtClean="0"/>
              <a:t> (</a:t>
            </a:r>
            <a:r>
              <a:rPr lang="en-US" b="0" dirty="0" err="1" smtClean="0"/>
              <a:t>jaarlijks</a:t>
            </a:r>
            <a:r>
              <a:rPr lang="en-US" b="0" dirty="0" smtClean="0"/>
              <a:t>) scope </a:t>
            </a:r>
            <a:r>
              <a:rPr lang="en-US" b="0" dirty="0" err="1" smtClean="0"/>
              <a:t>bepalen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Maximaal</a:t>
            </a:r>
            <a:r>
              <a:rPr lang="en-US" b="0" dirty="0" smtClean="0"/>
              <a:t> 1 release </a:t>
            </a:r>
            <a:r>
              <a:rPr lang="en-US" b="0" dirty="0" err="1" smtClean="0"/>
              <a:t>StUF</a:t>
            </a:r>
            <a:r>
              <a:rPr lang="en-US" b="0" dirty="0" smtClean="0"/>
              <a:t>-BG en </a:t>
            </a:r>
            <a:r>
              <a:rPr lang="en-US" b="0" dirty="0" err="1" smtClean="0"/>
              <a:t>StUF</a:t>
            </a:r>
            <a:r>
              <a:rPr lang="en-US" b="0" dirty="0"/>
              <a:t>-</a:t>
            </a:r>
            <a:r>
              <a:rPr lang="en-US" b="0" dirty="0" smtClean="0"/>
              <a:t>ZKN per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Maximaal</a:t>
            </a:r>
            <a:r>
              <a:rPr lang="en-US" b="0" dirty="0" smtClean="0"/>
              <a:t> 1 release </a:t>
            </a:r>
            <a:r>
              <a:rPr lang="en-US" b="0" dirty="0" err="1" smtClean="0"/>
              <a:t>onderlaag</a:t>
            </a:r>
            <a:r>
              <a:rPr lang="en-US" b="0" dirty="0" smtClean="0"/>
              <a:t> per 2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Stuf</a:t>
            </a:r>
            <a:r>
              <a:rPr lang="en-US" b="0" dirty="0" smtClean="0"/>
              <a:t> </a:t>
            </a:r>
            <a:r>
              <a:rPr lang="en-US" b="0" dirty="0" err="1" smtClean="0"/>
              <a:t>protocolbindingen</a:t>
            </a:r>
            <a:r>
              <a:rPr lang="en-US" b="0" dirty="0" smtClean="0"/>
              <a:t> max 1 per </a:t>
            </a:r>
            <a:r>
              <a:rPr lang="en-US" b="0" dirty="0" err="1" smtClean="0"/>
              <a:t>jaar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err="1" smtClean="0"/>
              <a:t>Aanvullende</a:t>
            </a:r>
            <a:r>
              <a:rPr lang="en-US" b="0" dirty="0" smtClean="0"/>
              <a:t> (o-</a:t>
            </a:r>
            <a:r>
              <a:rPr lang="en-US" b="0" dirty="0" err="1" smtClean="0"/>
              <a:t>nup</a:t>
            </a:r>
            <a:r>
              <a:rPr lang="en-US" b="0" dirty="0" smtClean="0"/>
              <a:t>) </a:t>
            </a:r>
            <a:r>
              <a:rPr lang="en-US" b="0" dirty="0" err="1" smtClean="0"/>
              <a:t>standaarden</a:t>
            </a:r>
            <a:r>
              <a:rPr lang="en-US" b="0" dirty="0" smtClean="0"/>
              <a:t> </a:t>
            </a:r>
            <a:r>
              <a:rPr lang="en-US" b="0" dirty="0" err="1" smtClean="0"/>
              <a:t>gaan</a:t>
            </a:r>
            <a:r>
              <a:rPr lang="en-US" b="0" dirty="0" smtClean="0"/>
              <a:t> </a:t>
            </a:r>
          </a:p>
          <a:p>
            <a:pPr marL="0" indent="0"/>
            <a:r>
              <a:rPr lang="en-US" b="0" dirty="0"/>
              <a:t> </a:t>
            </a:r>
            <a:r>
              <a:rPr lang="en-US" b="0" dirty="0" smtClean="0"/>
              <a:t>   </a:t>
            </a:r>
            <a:r>
              <a:rPr lang="en-US" b="0" dirty="0" err="1" smtClean="0"/>
              <a:t>langs</a:t>
            </a:r>
            <a:r>
              <a:rPr lang="en-US" b="0" dirty="0" smtClean="0"/>
              <a:t> expert &amp; </a:t>
            </a:r>
            <a:r>
              <a:rPr lang="en-US" b="0" dirty="0" err="1" smtClean="0"/>
              <a:t>regiegroep</a:t>
            </a:r>
            <a:endParaRPr lang="en-US" b="0" dirty="0" smtClean="0"/>
          </a:p>
          <a:p>
            <a:pPr>
              <a:buFont typeface="Arial"/>
              <a:buChar char="•"/>
            </a:pPr>
            <a:r>
              <a:rPr lang="en-US" b="0" dirty="0" smtClean="0"/>
              <a:t>RSGB en RGBZ </a:t>
            </a:r>
            <a:r>
              <a:rPr lang="en-US" b="0" dirty="0" err="1" smtClean="0"/>
              <a:t>worden</a:t>
            </a:r>
            <a:r>
              <a:rPr lang="en-US" b="0" dirty="0" smtClean="0"/>
              <a:t> </a:t>
            </a:r>
            <a:r>
              <a:rPr lang="en-US" b="0" dirty="0" err="1" smtClean="0"/>
              <a:t>volledig</a:t>
            </a:r>
            <a:r>
              <a:rPr lang="en-US" b="0" dirty="0" smtClean="0"/>
              <a:t> </a:t>
            </a:r>
            <a:r>
              <a:rPr lang="en-US" b="0" dirty="0" err="1" smtClean="0"/>
              <a:t>verstufd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05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20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StUF-Protocolbindingen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Onderlaag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-BG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ED0C8B"/>
                  </a:solidFill>
                </a:rPr>
                <a:t>StUF</a:t>
              </a:r>
              <a:r>
                <a:rPr lang="en-US" dirty="0" smtClean="0">
                  <a:solidFill>
                    <a:srgbClr val="ED0C8B"/>
                  </a:solidFill>
                </a:rPr>
                <a:t>-ZKN</a:t>
              </a:r>
              <a:endParaRPr lang="en-US" dirty="0">
                <a:solidFill>
                  <a:srgbClr val="ED0C8B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-LVBAG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-WOZ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-NHR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-BRP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-WKPB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GEO-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740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StUF</a:t>
            </a:r>
            <a:r>
              <a:rPr lang="en-US" dirty="0" smtClean="0"/>
              <a:t>-</a:t>
            </a:r>
            <a:r>
              <a:rPr lang="en-US" dirty="0" smtClean="0"/>
              <a:t>ZKN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Gewenste</a:t>
            </a:r>
            <a:r>
              <a:rPr lang="en-US" dirty="0" smtClean="0"/>
              <a:t> </a:t>
            </a:r>
            <a:r>
              <a:rPr lang="en-US" dirty="0" err="1" smtClean="0"/>
              <a:t>verstuffing</a:t>
            </a:r>
            <a:r>
              <a:rPr lang="en-US" dirty="0" smtClean="0"/>
              <a:t> </a:t>
            </a:r>
            <a:r>
              <a:rPr lang="en-US" dirty="0" err="1" smtClean="0"/>
              <a:t>nog</a:t>
            </a:r>
            <a:r>
              <a:rPr lang="en-US" dirty="0" smtClean="0"/>
              <a:t> vast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stellen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Vermoeden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voorkeur</a:t>
            </a:r>
            <a:r>
              <a:rPr lang="en-US" dirty="0" smtClean="0"/>
              <a:t> </a:t>
            </a:r>
            <a:r>
              <a:rPr lang="en-US" dirty="0" err="1" smtClean="0"/>
              <a:t>stabiliteit</a:t>
            </a:r>
            <a:r>
              <a:rPr lang="en-US" dirty="0" smtClean="0"/>
              <a:t> </a:t>
            </a:r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Alleen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huidige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versie</a:t>
            </a:r>
            <a:r>
              <a:rPr lang="en-US" dirty="0" smtClean="0">
                <a:solidFill>
                  <a:srgbClr val="ED0C8B"/>
                </a:solidFill>
              </a:rPr>
              <a:t> met extra elements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Of </a:t>
            </a:r>
            <a:r>
              <a:rPr lang="en-US" dirty="0" err="1" smtClean="0">
                <a:solidFill>
                  <a:srgbClr val="ED0C8B"/>
                </a:solidFill>
              </a:rPr>
              <a:t>ook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nieuwe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versie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verstuffen</a:t>
            </a:r>
            <a:r>
              <a:rPr lang="en-US" dirty="0" smtClean="0">
                <a:solidFill>
                  <a:srgbClr val="ED0C8B"/>
                </a:solidFill>
              </a:rPr>
              <a:t> op basis </a:t>
            </a:r>
            <a:r>
              <a:rPr lang="en-US" dirty="0" err="1" smtClean="0">
                <a:solidFill>
                  <a:srgbClr val="ED0C8B"/>
                </a:solidFill>
              </a:rPr>
              <a:t>huidige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onderlaag</a:t>
            </a:r>
            <a:endParaRPr lang="en-US" dirty="0">
              <a:solidFill>
                <a:srgbClr val="ED0C8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21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321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Release planning </a:t>
            </a:r>
            <a:r>
              <a:rPr lang="nl-NL" dirty="0" err="1" smtClean="0"/>
              <a:t>StUF</a:t>
            </a:r>
            <a:r>
              <a:rPr lang="nl-NL" dirty="0" smtClean="0"/>
              <a:t>-ZKN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2090929" y="4013200"/>
            <a:ext cx="5459237" cy="6858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Major(3.x) Release?</a:t>
            </a:r>
          </a:p>
        </p:txBody>
      </p:sp>
    </p:spTree>
    <p:extLst>
      <p:ext uri="{BB962C8B-B14F-4D97-AF65-F5344CB8AC3E}">
        <p14:creationId xmlns:p14="http://schemas.microsoft.com/office/powerpoint/2010/main" val="303033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Beheer</a:t>
            </a:r>
            <a:r>
              <a:rPr lang="en-US" dirty="0" smtClean="0"/>
              <a:t>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/>
              <a:t>O</a:t>
            </a:r>
            <a:r>
              <a:rPr lang="en-US" dirty="0" err="1" smtClean="0"/>
              <a:t>nderscheid</a:t>
            </a:r>
            <a:r>
              <a:rPr lang="en-US" dirty="0" smtClean="0"/>
              <a:t> </a:t>
            </a:r>
            <a:r>
              <a:rPr lang="en-US" dirty="0" err="1" smtClean="0"/>
              <a:t>tussen</a:t>
            </a:r>
            <a:r>
              <a:rPr lang="en-US" dirty="0" smtClean="0"/>
              <a:t> </a:t>
            </a:r>
            <a:r>
              <a:rPr lang="en-US" dirty="0" err="1" smtClean="0"/>
              <a:t>binnengemeentelijk</a:t>
            </a:r>
            <a:r>
              <a:rPr lang="en-US" dirty="0" smtClean="0"/>
              <a:t> </a:t>
            </a:r>
            <a:r>
              <a:rPr lang="en-US" dirty="0" err="1" smtClean="0"/>
              <a:t>d</a:t>
            </a:r>
            <a:r>
              <a:rPr lang="en-US" dirty="0" err="1" smtClean="0"/>
              <a:t>omein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err="1" smtClean="0"/>
              <a:t>verkeer</a:t>
            </a:r>
            <a:r>
              <a:rPr lang="en-US" dirty="0" smtClean="0"/>
              <a:t> met </a:t>
            </a:r>
            <a:r>
              <a:rPr lang="en-US" dirty="0" err="1" smtClean="0"/>
              <a:t>ketenpartners</a:t>
            </a:r>
            <a:r>
              <a:rPr lang="en-US" dirty="0" smtClean="0"/>
              <a:t>/</a:t>
            </a:r>
            <a:r>
              <a:rPr lang="en-US" dirty="0" smtClean="0"/>
              <a:t>BR door: </a:t>
            </a:r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Nieuwe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onderlaag</a:t>
            </a:r>
            <a:endParaRPr lang="en-US" dirty="0">
              <a:solidFill>
                <a:srgbClr val="ED0C8B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Voorlopig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>
                <a:solidFill>
                  <a:srgbClr val="ED0C8B"/>
                </a:solidFill>
              </a:rPr>
              <a:t>g</a:t>
            </a:r>
            <a:r>
              <a:rPr lang="en-US" dirty="0" err="1" smtClean="0">
                <a:solidFill>
                  <a:srgbClr val="ED0C8B"/>
                </a:solidFill>
              </a:rPr>
              <a:t>een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smtClean="0">
                <a:solidFill>
                  <a:srgbClr val="ED0C8B"/>
                </a:solidFill>
              </a:rPr>
              <a:t>BG/ZKN op </a:t>
            </a:r>
            <a:r>
              <a:rPr lang="en-US" dirty="0" err="1" smtClean="0">
                <a:solidFill>
                  <a:srgbClr val="ED0C8B"/>
                </a:solidFill>
              </a:rPr>
              <a:t>nieuwe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onderlaag</a:t>
            </a:r>
            <a:endParaRPr lang="en-US" dirty="0" smtClean="0">
              <a:solidFill>
                <a:srgbClr val="ED0C8B"/>
              </a:solidFill>
            </a:endParaRPr>
          </a:p>
          <a:p>
            <a:pPr>
              <a:buFont typeface="Arial"/>
              <a:buChar char="•"/>
            </a:pPr>
            <a:r>
              <a:rPr lang="en-US" dirty="0" err="1" smtClean="0"/>
              <a:t>Vraagt</a:t>
            </a:r>
            <a:r>
              <a:rPr lang="en-US" dirty="0" smtClean="0"/>
              <a:t> </a:t>
            </a:r>
            <a:r>
              <a:rPr lang="en-US" dirty="0" err="1" smtClean="0"/>
              <a:t>aanpassing</a:t>
            </a:r>
            <a:r>
              <a:rPr lang="en-US" dirty="0" smtClean="0"/>
              <a:t> </a:t>
            </a:r>
            <a:r>
              <a:rPr lang="en-US" dirty="0" err="1" smtClean="0"/>
              <a:t>beheermodel</a:t>
            </a:r>
            <a:r>
              <a:rPr lang="en-US" dirty="0" smtClean="0"/>
              <a:t>:</a:t>
            </a:r>
          </a:p>
          <a:p>
            <a:r>
              <a:rPr lang="en-US" sz="2000" b="0" i="1" dirty="0">
                <a:solidFill>
                  <a:schemeClr val="tx1"/>
                </a:solidFill>
              </a:rPr>
              <a:t>23. </a:t>
            </a:r>
            <a:r>
              <a:rPr lang="en-US" sz="2000" b="0" i="1" dirty="0" err="1">
                <a:solidFill>
                  <a:schemeClr val="tx1"/>
                </a:solidFill>
              </a:rPr>
              <a:t>Een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publicatie</a:t>
            </a:r>
            <a:r>
              <a:rPr lang="en-US" sz="2000" b="0" i="1" dirty="0">
                <a:solidFill>
                  <a:schemeClr val="tx1"/>
                </a:solidFill>
              </a:rPr>
              <a:t> van </a:t>
            </a:r>
            <a:r>
              <a:rPr lang="en-US" sz="2000" b="0" i="1" dirty="0" err="1">
                <a:solidFill>
                  <a:schemeClr val="tx1"/>
                </a:solidFill>
              </a:rPr>
              <a:t>een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nieuwe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versie</a:t>
            </a:r>
            <a:r>
              <a:rPr lang="en-US" sz="2000" b="0" i="1" dirty="0">
                <a:solidFill>
                  <a:schemeClr val="tx1"/>
                </a:solidFill>
              </a:rPr>
              <a:t> van de </a:t>
            </a:r>
            <a:r>
              <a:rPr lang="en-US" sz="2000" b="0" i="1" dirty="0" err="1">
                <a:solidFill>
                  <a:schemeClr val="tx1"/>
                </a:solidFill>
              </a:rPr>
              <a:t>StUF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onderlaag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zal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i="1" dirty="0" err="1">
                <a:solidFill>
                  <a:schemeClr val="tx1"/>
                </a:solidFill>
              </a:rPr>
              <a:t>binnen</a:t>
            </a:r>
            <a:r>
              <a:rPr lang="en-US" sz="2000" i="1" dirty="0">
                <a:solidFill>
                  <a:schemeClr val="tx1"/>
                </a:solidFill>
              </a:rPr>
              <a:t> </a:t>
            </a:r>
            <a:r>
              <a:rPr lang="en-US" sz="2000" i="1" dirty="0" err="1">
                <a:solidFill>
                  <a:schemeClr val="tx1"/>
                </a:solidFill>
              </a:rPr>
              <a:t>enkele</a:t>
            </a:r>
            <a:r>
              <a:rPr lang="en-US" sz="2000" i="1" dirty="0">
                <a:solidFill>
                  <a:schemeClr val="tx1"/>
                </a:solidFill>
              </a:rPr>
              <a:t> </a:t>
            </a:r>
            <a:r>
              <a:rPr lang="en-US" sz="2000" i="1" dirty="0" err="1" smtClean="0">
                <a:solidFill>
                  <a:schemeClr val="tx1"/>
                </a:solidFill>
              </a:rPr>
              <a:t>maanden</a:t>
            </a:r>
            <a:r>
              <a:rPr lang="en-US" sz="200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 smtClean="0">
                <a:solidFill>
                  <a:schemeClr val="tx1"/>
                </a:solidFill>
              </a:rPr>
              <a:t>worden</a:t>
            </a:r>
            <a:r>
              <a:rPr lang="en-US" sz="2000" b="0" i="1" dirty="0" smtClean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gevolgd</a:t>
            </a:r>
            <a:r>
              <a:rPr lang="en-US" sz="2000" b="0" i="1" dirty="0">
                <a:solidFill>
                  <a:schemeClr val="tx1"/>
                </a:solidFill>
              </a:rPr>
              <a:t> door de </a:t>
            </a:r>
            <a:r>
              <a:rPr lang="en-US" sz="2000" b="0" i="1" dirty="0" err="1">
                <a:solidFill>
                  <a:schemeClr val="tx1"/>
                </a:solidFill>
              </a:rPr>
              <a:t>publicatie</a:t>
            </a:r>
            <a:r>
              <a:rPr lang="en-US" sz="2000" b="0" i="1" dirty="0">
                <a:solidFill>
                  <a:schemeClr val="tx1"/>
                </a:solidFill>
              </a:rPr>
              <a:t> van </a:t>
            </a:r>
            <a:r>
              <a:rPr lang="en-US" sz="2000" b="0" i="1" dirty="0" err="1">
                <a:solidFill>
                  <a:schemeClr val="tx1"/>
                </a:solidFill>
              </a:rPr>
              <a:t>nieuwe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versies</a:t>
            </a:r>
            <a:r>
              <a:rPr lang="en-US" sz="2000" b="0" i="1" dirty="0">
                <a:solidFill>
                  <a:schemeClr val="tx1"/>
                </a:solidFill>
              </a:rPr>
              <a:t> van de </a:t>
            </a:r>
            <a:r>
              <a:rPr lang="en-US" sz="2000" b="0" i="1" dirty="0" err="1">
                <a:solidFill>
                  <a:schemeClr val="tx1"/>
                </a:solidFill>
              </a:rPr>
              <a:t>horizontale</a:t>
            </a:r>
            <a:r>
              <a:rPr lang="en-US" sz="2000" b="0" i="1" dirty="0">
                <a:solidFill>
                  <a:schemeClr val="tx1"/>
                </a:solidFill>
              </a:rPr>
              <a:t> </a:t>
            </a:r>
            <a:r>
              <a:rPr lang="en-US" sz="2000" b="0" i="1" dirty="0" err="1">
                <a:solidFill>
                  <a:schemeClr val="tx1"/>
                </a:solidFill>
              </a:rPr>
              <a:t>sectormodellen</a:t>
            </a:r>
            <a:endParaRPr lang="en-US" sz="2000" i="1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23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6454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release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Eisen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Minor release: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1 </a:t>
            </a:r>
            <a:r>
              <a:rPr lang="en-US" dirty="0">
                <a:solidFill>
                  <a:srgbClr val="ED0C8B"/>
                </a:solidFill>
              </a:rPr>
              <a:t>op 1 </a:t>
            </a:r>
            <a:r>
              <a:rPr lang="en-US" dirty="0" err="1">
                <a:solidFill>
                  <a:srgbClr val="ED0C8B"/>
                </a:solidFill>
              </a:rPr>
              <a:t>Gebaseerd</a:t>
            </a:r>
            <a:r>
              <a:rPr lang="en-US" dirty="0">
                <a:solidFill>
                  <a:srgbClr val="ED0C8B"/>
                </a:solidFill>
              </a:rPr>
              <a:t> op </a:t>
            </a:r>
            <a:r>
              <a:rPr lang="en-US" dirty="0" err="1">
                <a:solidFill>
                  <a:srgbClr val="ED0C8B"/>
                </a:solidFill>
              </a:rPr>
              <a:t>informatiemodel</a:t>
            </a:r>
            <a:endParaRPr lang="en-US" dirty="0">
              <a:solidFill>
                <a:srgbClr val="ED0C8B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Voor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horizontale</a:t>
            </a:r>
            <a:r>
              <a:rPr lang="en-US" dirty="0" smtClean="0">
                <a:solidFill>
                  <a:srgbClr val="ED0C8B"/>
                </a:solidFill>
              </a:rPr>
              <a:t> sector </a:t>
            </a:r>
            <a:r>
              <a:rPr lang="en-US" dirty="0" err="1" smtClean="0">
                <a:solidFill>
                  <a:srgbClr val="ED0C8B"/>
                </a:solidFill>
              </a:rPr>
              <a:t>modellen</a:t>
            </a:r>
            <a:r>
              <a:rPr lang="en-US" dirty="0" smtClean="0">
                <a:solidFill>
                  <a:srgbClr val="ED0C8B"/>
                </a:solidFill>
              </a:rPr>
              <a:t>/</a:t>
            </a:r>
            <a:r>
              <a:rPr lang="en-US" dirty="0" err="1" smtClean="0">
                <a:solidFill>
                  <a:srgbClr val="ED0C8B"/>
                </a:solidFill>
              </a:rPr>
              <a:t>informatie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modellen</a:t>
            </a:r>
            <a:endParaRPr lang="en-US" dirty="0" smtClean="0">
              <a:solidFill>
                <a:srgbClr val="ED0C8B"/>
              </a:solidFill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Backwards compatible(</a:t>
            </a:r>
            <a:r>
              <a:rPr lang="en-US" dirty="0" err="1" smtClean="0">
                <a:solidFill>
                  <a:srgbClr val="ED0C8B"/>
                </a:solidFill>
              </a:rPr>
              <a:t>alleen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toevoegingen</a:t>
            </a:r>
            <a:r>
              <a:rPr lang="en-US" dirty="0" smtClean="0">
                <a:solidFill>
                  <a:srgbClr val="ED0C8B"/>
                </a:solidFill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dirty="0" err="1">
                <a:solidFill>
                  <a:srgbClr val="ED0C8B"/>
                </a:solidFill>
              </a:rPr>
              <a:t>Maximaal</a:t>
            </a:r>
            <a:r>
              <a:rPr lang="en-US" dirty="0">
                <a:solidFill>
                  <a:srgbClr val="ED0C8B"/>
                </a:solidFill>
              </a:rPr>
              <a:t> 1x per </a:t>
            </a:r>
            <a:r>
              <a:rPr lang="en-US" dirty="0" err="1">
                <a:solidFill>
                  <a:srgbClr val="ED0C8B"/>
                </a:solidFill>
              </a:rPr>
              <a:t>jaar</a:t>
            </a:r>
            <a:endParaRPr lang="en-US" dirty="0">
              <a:solidFill>
                <a:srgbClr val="ED0C8B"/>
              </a:solidFill>
            </a:endParaRPr>
          </a:p>
          <a:p>
            <a:pPr lvl="2">
              <a:buFont typeface="Arial"/>
              <a:buChar char="•"/>
            </a:pPr>
            <a:r>
              <a:rPr lang="en-US" dirty="0">
                <a:solidFill>
                  <a:srgbClr val="ED0C8B"/>
                </a:solidFill>
              </a:rPr>
              <a:t>Vast release moment?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Minor release </a:t>
            </a:r>
            <a:r>
              <a:rPr lang="en-US" dirty="0" err="1" smtClean="0">
                <a:solidFill>
                  <a:srgbClr val="ED0C8B"/>
                </a:solidFill>
              </a:rPr>
              <a:t>vervangt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vorige</a:t>
            </a:r>
            <a:r>
              <a:rPr lang="en-US" dirty="0" smtClean="0">
                <a:solidFill>
                  <a:srgbClr val="ED0C8B"/>
                </a:solidFill>
              </a:rPr>
              <a:t> minor </a:t>
            </a:r>
            <a:r>
              <a:rPr lang="en-US" dirty="0" err="1" smtClean="0">
                <a:solidFill>
                  <a:srgbClr val="ED0C8B"/>
                </a:solidFill>
              </a:rPr>
              <a:t>versie</a:t>
            </a:r>
            <a:endParaRPr lang="en-US" dirty="0" smtClean="0">
              <a:solidFill>
                <a:srgbClr val="ED0C8B"/>
              </a:solidFill>
            </a:endParaRPr>
          </a:p>
          <a:p>
            <a:pPr lvl="2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Bijv</a:t>
            </a:r>
            <a:r>
              <a:rPr lang="en-US" dirty="0" smtClean="0">
                <a:solidFill>
                  <a:srgbClr val="ED0C8B"/>
                </a:solidFill>
              </a:rPr>
              <a:t> 3.11 </a:t>
            </a:r>
            <a:r>
              <a:rPr lang="en-US" dirty="0" err="1" smtClean="0">
                <a:solidFill>
                  <a:srgbClr val="ED0C8B"/>
                </a:solidFill>
              </a:rPr>
              <a:t>vervangt</a:t>
            </a:r>
            <a:r>
              <a:rPr lang="en-US" dirty="0" smtClean="0">
                <a:solidFill>
                  <a:srgbClr val="ED0C8B"/>
                </a:solidFill>
              </a:rPr>
              <a:t> 3.10 (2.x </a:t>
            </a:r>
            <a:r>
              <a:rPr lang="en-US" dirty="0" err="1" smtClean="0">
                <a:solidFill>
                  <a:srgbClr val="ED0C8B"/>
                </a:solidFill>
              </a:rPr>
              <a:t>blijft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bestaan</a:t>
            </a:r>
            <a:r>
              <a:rPr lang="en-US" dirty="0" smtClean="0">
                <a:solidFill>
                  <a:srgbClr val="ED0C8B"/>
                </a:solidFill>
              </a:rPr>
              <a:t>)</a:t>
            </a:r>
          </a:p>
          <a:p>
            <a:pPr lvl="1">
              <a:buFont typeface="Arial"/>
              <a:buChar char="•"/>
            </a:pPr>
            <a:endParaRPr lang="en-US" dirty="0">
              <a:solidFill>
                <a:srgbClr val="ED0C8B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24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6909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Samengevat</a:t>
            </a:r>
            <a:r>
              <a:rPr lang="en-US" dirty="0" smtClean="0"/>
              <a:t> </a:t>
            </a:r>
            <a:r>
              <a:rPr lang="en-US" dirty="0" err="1" smtClean="0"/>
              <a:t>releaseplan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2012/13: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Aanpassing</a:t>
            </a:r>
            <a:r>
              <a:rPr lang="en-US" dirty="0" smtClean="0"/>
              <a:t> protocol </a:t>
            </a:r>
            <a:r>
              <a:rPr lang="en-US" dirty="0" err="1" smtClean="0"/>
              <a:t>bindingen</a:t>
            </a:r>
            <a:r>
              <a:rPr lang="en-US" dirty="0" smtClean="0"/>
              <a:t> </a:t>
            </a:r>
            <a:r>
              <a:rPr lang="en-US" dirty="0" err="1" smtClean="0"/>
              <a:t>volgens</a:t>
            </a:r>
            <a:r>
              <a:rPr lang="en-US" dirty="0" smtClean="0"/>
              <a:t> </a:t>
            </a:r>
            <a:r>
              <a:rPr lang="en-US" dirty="0" err="1" smtClean="0"/>
              <a:t>geschetste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Ontwikkeling</a:t>
            </a:r>
            <a:r>
              <a:rPr lang="en-US" dirty="0" smtClean="0"/>
              <a:t>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onderlaag</a:t>
            </a:r>
            <a:r>
              <a:rPr lang="en-US" dirty="0" smtClean="0"/>
              <a:t> </a:t>
            </a:r>
            <a:r>
              <a:rPr lang="en-US" dirty="0" err="1" smtClean="0"/>
              <a:t>volgens</a:t>
            </a:r>
            <a:r>
              <a:rPr lang="en-US" dirty="0" smtClean="0"/>
              <a:t> </a:t>
            </a:r>
            <a:r>
              <a:rPr lang="en-US" dirty="0" err="1" smtClean="0"/>
              <a:t>geschetste</a:t>
            </a:r>
            <a:r>
              <a:rPr lang="en-US" dirty="0" smtClean="0"/>
              <a:t> </a:t>
            </a:r>
            <a:r>
              <a:rPr lang="en-US" dirty="0" err="1" smtClean="0"/>
              <a:t>proces</a:t>
            </a:r>
            <a:endParaRPr lang="en-US" dirty="0"/>
          </a:p>
          <a:p>
            <a:pPr>
              <a:buFont typeface="Arial"/>
              <a:buChar char="•"/>
            </a:pPr>
            <a:r>
              <a:rPr lang="en-US" dirty="0" smtClean="0"/>
              <a:t>RSGB </a:t>
            </a:r>
            <a:r>
              <a:rPr lang="en-US" dirty="0" err="1" smtClean="0"/>
              <a:t>inontwikkeling</a:t>
            </a:r>
            <a:r>
              <a:rPr lang="en-US" dirty="0" smtClean="0"/>
              <a:t> </a:t>
            </a:r>
            <a:r>
              <a:rPr lang="en-US" dirty="0" err="1" smtClean="0"/>
              <a:t>klaar</a:t>
            </a:r>
            <a:r>
              <a:rPr lang="en-US" dirty="0" smtClean="0"/>
              <a:t> in </a:t>
            </a:r>
            <a:r>
              <a:rPr lang="en-US" dirty="0" err="1" smtClean="0"/>
              <a:t>juni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Geen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err="1" smtClean="0">
                <a:solidFill>
                  <a:srgbClr val="ED0C8B"/>
                </a:solidFill>
              </a:rPr>
              <a:t>nieuwe</a:t>
            </a:r>
            <a:r>
              <a:rPr lang="en-US" dirty="0" smtClean="0">
                <a:solidFill>
                  <a:srgbClr val="ED0C8B"/>
                </a:solidFill>
              </a:rPr>
              <a:t> major release </a:t>
            </a:r>
            <a:r>
              <a:rPr lang="en-US" dirty="0" err="1" smtClean="0">
                <a:solidFill>
                  <a:srgbClr val="ED0C8B"/>
                </a:solidFill>
              </a:rPr>
              <a:t>StUF</a:t>
            </a:r>
            <a:r>
              <a:rPr lang="en-US" dirty="0" smtClean="0">
                <a:solidFill>
                  <a:srgbClr val="ED0C8B"/>
                </a:solidFill>
              </a:rPr>
              <a:t>-BG</a:t>
            </a:r>
          </a:p>
          <a:p>
            <a:pPr>
              <a:buFont typeface="Arial"/>
              <a:buChar char="•"/>
            </a:pPr>
            <a:r>
              <a:rPr lang="en-US" dirty="0"/>
              <a:t>RGBZ in </a:t>
            </a:r>
            <a:r>
              <a:rPr lang="en-US" dirty="0" err="1"/>
              <a:t>ontwikkeling</a:t>
            </a:r>
            <a:r>
              <a:rPr lang="en-US" dirty="0"/>
              <a:t> </a:t>
            </a:r>
            <a:r>
              <a:rPr lang="en-US" dirty="0" err="1"/>
              <a:t>klaar</a:t>
            </a:r>
            <a:r>
              <a:rPr lang="en-US" dirty="0"/>
              <a:t> in </a:t>
            </a:r>
            <a:r>
              <a:rPr lang="en-US" dirty="0" err="1"/>
              <a:t>december</a:t>
            </a:r>
            <a:r>
              <a:rPr lang="en-US" dirty="0"/>
              <a:t> 2013</a:t>
            </a:r>
          </a:p>
          <a:p>
            <a:pPr lvl="1">
              <a:buFont typeface="Arial"/>
              <a:buChar char="•"/>
            </a:pPr>
            <a:r>
              <a:rPr lang="en-US" dirty="0" err="1" smtClean="0">
                <a:solidFill>
                  <a:srgbClr val="ED0C8B"/>
                </a:solidFill>
              </a:rPr>
              <a:t>Mogelijkheid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>
                <a:solidFill>
                  <a:srgbClr val="ED0C8B"/>
                </a:solidFill>
              </a:rPr>
              <a:t>major </a:t>
            </a:r>
            <a:r>
              <a:rPr lang="en-US" dirty="0" smtClean="0">
                <a:solidFill>
                  <a:srgbClr val="ED0C8B"/>
                </a:solidFill>
              </a:rPr>
              <a:t>release </a:t>
            </a:r>
            <a:r>
              <a:rPr lang="en-US" dirty="0" err="1">
                <a:solidFill>
                  <a:srgbClr val="ED0C8B"/>
                </a:solidFill>
              </a:rPr>
              <a:t>StUF</a:t>
            </a:r>
            <a:r>
              <a:rPr lang="en-US" dirty="0" smtClean="0">
                <a:solidFill>
                  <a:srgbClr val="ED0C8B"/>
                </a:solidFill>
              </a:rPr>
              <a:t>-ZKN</a:t>
            </a:r>
            <a:endParaRPr lang="en-US" dirty="0">
              <a:solidFill>
                <a:srgbClr val="ED0C8B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25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7191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Samengevat</a:t>
            </a:r>
            <a:r>
              <a:rPr lang="en-US" dirty="0" smtClean="0"/>
              <a:t> </a:t>
            </a:r>
            <a:r>
              <a:rPr lang="en-US" dirty="0" err="1" smtClean="0"/>
              <a:t>releaseplan</a:t>
            </a:r>
            <a:r>
              <a:rPr lang="en-US" dirty="0" smtClean="0"/>
              <a:t> 2012/2013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/>
              <a:t>Ontwikkeling</a:t>
            </a:r>
            <a:r>
              <a:rPr lang="en-US" dirty="0"/>
              <a:t> </a:t>
            </a:r>
            <a:r>
              <a:rPr lang="en-US" dirty="0" err="1"/>
              <a:t>Beheermodel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mogelijk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: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ED0C8B"/>
                </a:solidFill>
              </a:rPr>
              <a:t>minor release</a:t>
            </a:r>
          </a:p>
          <a:p>
            <a:pPr lvl="1">
              <a:buFont typeface="Arial"/>
              <a:buChar char="•"/>
            </a:pPr>
            <a:r>
              <a:rPr lang="en-US" dirty="0" err="1">
                <a:solidFill>
                  <a:srgbClr val="ED0C8B"/>
                </a:solidFill>
              </a:rPr>
              <a:t>onderscheid</a:t>
            </a:r>
            <a:r>
              <a:rPr lang="en-US" dirty="0">
                <a:solidFill>
                  <a:srgbClr val="ED0C8B"/>
                </a:solidFill>
              </a:rPr>
              <a:t> </a:t>
            </a:r>
            <a:r>
              <a:rPr lang="en-US" dirty="0" err="1">
                <a:solidFill>
                  <a:srgbClr val="ED0C8B"/>
                </a:solidFill>
              </a:rPr>
              <a:t>tussen</a:t>
            </a:r>
            <a:r>
              <a:rPr lang="en-US" dirty="0">
                <a:solidFill>
                  <a:srgbClr val="ED0C8B"/>
                </a:solidFill>
              </a:rPr>
              <a:t> </a:t>
            </a:r>
            <a:r>
              <a:rPr lang="en-US" dirty="0" err="1">
                <a:solidFill>
                  <a:srgbClr val="ED0C8B"/>
                </a:solidFill>
              </a:rPr>
              <a:t>binnengemeentelijk</a:t>
            </a:r>
            <a:r>
              <a:rPr lang="en-US" dirty="0">
                <a:solidFill>
                  <a:srgbClr val="ED0C8B"/>
                </a:solidFill>
              </a:rPr>
              <a:t> en </a:t>
            </a:r>
            <a:r>
              <a:rPr lang="en-US" dirty="0" err="1">
                <a:solidFill>
                  <a:srgbClr val="ED0C8B"/>
                </a:solidFill>
              </a:rPr>
              <a:t>ketenpartner</a:t>
            </a:r>
            <a:r>
              <a:rPr lang="en-US" dirty="0">
                <a:solidFill>
                  <a:srgbClr val="ED0C8B"/>
                </a:solidFill>
              </a:rPr>
              <a:t> </a:t>
            </a:r>
            <a:r>
              <a:rPr lang="en-US" dirty="0" err="1">
                <a:solidFill>
                  <a:srgbClr val="ED0C8B"/>
                </a:solidFill>
              </a:rPr>
              <a:t>domein</a:t>
            </a:r>
            <a:endParaRPr lang="en-US" dirty="0">
              <a:solidFill>
                <a:srgbClr val="ED0C8B"/>
              </a:solidFill>
            </a:endParaRPr>
          </a:p>
          <a:p>
            <a:pPr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26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455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417638"/>
            <a:ext cx="8459787" cy="4525962"/>
          </a:xfrm>
        </p:spPr>
        <p:txBody>
          <a:bodyPr wrap="square"/>
          <a:lstStyle/>
          <a:p>
            <a:pPr>
              <a:buFont typeface="Arial"/>
              <a:buChar char="•"/>
            </a:pPr>
            <a:r>
              <a:rPr lang="en-US" b="0" dirty="0" smtClean="0"/>
              <a:t>scenarios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Big </a:t>
            </a:r>
            <a:r>
              <a:rPr lang="en-US" dirty="0" smtClean="0">
                <a:solidFill>
                  <a:srgbClr val="ED0C8B"/>
                </a:solidFill>
              </a:rPr>
              <a:t>Bang (4)</a:t>
            </a:r>
            <a:endParaRPr lang="en-US" dirty="0" smtClean="0">
              <a:solidFill>
                <a:srgbClr val="ED0C8B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Big </a:t>
            </a:r>
            <a:r>
              <a:rPr lang="en-US" dirty="0" smtClean="0">
                <a:solidFill>
                  <a:srgbClr val="ED0C8B"/>
                </a:solidFill>
              </a:rPr>
              <a:t>Freeze (2)</a:t>
            </a:r>
            <a:endParaRPr lang="en-US" dirty="0" smtClean="0">
              <a:solidFill>
                <a:srgbClr val="ED0C8B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Minor </a:t>
            </a:r>
            <a:r>
              <a:rPr lang="en-US" dirty="0" smtClean="0">
                <a:solidFill>
                  <a:srgbClr val="ED0C8B"/>
                </a:solidFill>
              </a:rPr>
              <a:t>update (3)</a:t>
            </a:r>
            <a:endParaRPr lang="en-US" dirty="0" smtClean="0">
              <a:solidFill>
                <a:srgbClr val="ED0C8B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Major </a:t>
            </a:r>
            <a:r>
              <a:rPr lang="en-US" dirty="0" smtClean="0">
                <a:solidFill>
                  <a:srgbClr val="ED0C8B"/>
                </a:solidFill>
              </a:rPr>
              <a:t>redesign (1)</a:t>
            </a:r>
            <a:endParaRPr lang="en-US" dirty="0" smtClean="0">
              <a:solidFill>
                <a:srgbClr val="ED0C8B"/>
              </a:solidFill>
            </a:endParaRPr>
          </a:p>
          <a:p>
            <a:pPr>
              <a:buFont typeface="Arial"/>
              <a:buChar char="•"/>
            </a:pPr>
            <a:r>
              <a:rPr lang="en-US" b="0" dirty="0" err="1" smtClean="0"/>
              <a:t>Voorkeur</a:t>
            </a:r>
            <a:r>
              <a:rPr lang="en-US" b="0" dirty="0" smtClean="0"/>
              <a:t> </a:t>
            </a:r>
            <a:r>
              <a:rPr lang="en-US" b="0" dirty="0" err="1" smtClean="0"/>
              <a:t>om</a:t>
            </a:r>
            <a:r>
              <a:rPr lang="en-US" b="0" dirty="0" smtClean="0"/>
              <a:t> het </a:t>
            </a:r>
            <a:r>
              <a:rPr lang="en-US" b="0" dirty="0" err="1" smtClean="0"/>
              <a:t>grondig</a:t>
            </a:r>
            <a:r>
              <a:rPr lang="en-US" b="0" dirty="0" smtClean="0"/>
              <a:t> </a:t>
            </a:r>
            <a:r>
              <a:rPr lang="en-US" b="0" dirty="0" err="1" smtClean="0"/>
              <a:t>aan</a:t>
            </a:r>
            <a:r>
              <a:rPr lang="en-US" b="0" dirty="0" smtClean="0"/>
              <a:t> </a:t>
            </a:r>
            <a:r>
              <a:rPr lang="en-US" b="0" dirty="0" err="1" smtClean="0"/>
              <a:t>te</a:t>
            </a:r>
            <a:r>
              <a:rPr lang="en-US" b="0" dirty="0" smtClean="0"/>
              <a:t> </a:t>
            </a:r>
            <a:r>
              <a:rPr lang="en-US" b="0" dirty="0" err="1" smtClean="0"/>
              <a:t>pakken</a:t>
            </a:r>
            <a:r>
              <a:rPr lang="en-US" b="0" dirty="0" smtClean="0"/>
              <a:t> met </a:t>
            </a:r>
            <a:r>
              <a:rPr lang="en-US" b="0" dirty="0" err="1" smtClean="0"/>
              <a:t>een</a:t>
            </a:r>
            <a:r>
              <a:rPr lang="en-US" b="0" dirty="0" smtClean="0"/>
              <a:t> </a:t>
            </a:r>
            <a:r>
              <a:rPr lang="en-US" b="0" dirty="0" err="1" smtClean="0"/>
              <a:t>lange</a:t>
            </a:r>
            <a:r>
              <a:rPr lang="en-US" b="0" dirty="0" smtClean="0"/>
              <a:t> </a:t>
            </a:r>
            <a:r>
              <a:rPr lang="en-US" b="0" dirty="0" err="1" smtClean="0"/>
              <a:t>periode</a:t>
            </a:r>
            <a:r>
              <a:rPr lang="en-US" b="0" dirty="0" smtClean="0"/>
              <a:t> van </a:t>
            </a:r>
            <a:r>
              <a:rPr lang="en-US" b="0" dirty="0" err="1" smtClean="0"/>
              <a:t>stabiliteit</a:t>
            </a:r>
            <a:r>
              <a:rPr lang="en-US" b="0" dirty="0" smtClean="0"/>
              <a:t> </a:t>
            </a:r>
            <a:r>
              <a:rPr lang="en-US" b="0" dirty="0" err="1" smtClean="0"/>
              <a:t>voor</a:t>
            </a:r>
            <a:r>
              <a:rPr lang="en-US" b="0" dirty="0" smtClean="0"/>
              <a:t> de </a:t>
            </a:r>
            <a:r>
              <a:rPr lang="en-US" b="0" dirty="0" err="1" smtClean="0"/>
              <a:t>huidige</a:t>
            </a:r>
            <a:r>
              <a:rPr lang="en-US" b="0" dirty="0" smtClean="0"/>
              <a:t> </a:t>
            </a:r>
            <a:r>
              <a:rPr lang="en-US" b="0" dirty="0" err="1" smtClean="0"/>
              <a:t>versies</a:t>
            </a:r>
            <a:endParaRPr lang="en-US" b="0" dirty="0" smtClean="0"/>
          </a:p>
          <a:p>
            <a:pPr marL="0" indent="0"/>
            <a:endParaRPr lang="en-US" b="0" dirty="0"/>
          </a:p>
          <a:p>
            <a:pPr marL="0" indent="0"/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016686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Stavaza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855" y="1500188"/>
            <a:ext cx="8459787" cy="4525962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nl-NL" b="0" dirty="0" smtClean="0"/>
              <a:t>BRP </a:t>
            </a:r>
            <a:r>
              <a:rPr lang="nl-NL" b="0" dirty="0"/>
              <a:t>en </a:t>
            </a:r>
            <a:r>
              <a:rPr lang="nl-NL" b="0" dirty="0" smtClean="0"/>
              <a:t>BRK nog </a:t>
            </a:r>
            <a:r>
              <a:rPr lang="nl-NL" b="0" dirty="0"/>
              <a:t>niet in </a:t>
            </a:r>
            <a:r>
              <a:rPr lang="nl-NL" b="0" dirty="0" smtClean="0"/>
              <a:t>RSGB </a:t>
            </a:r>
            <a:r>
              <a:rPr lang="nl-NL" b="0" dirty="0" smtClean="0"/>
              <a:t>opgenomen</a:t>
            </a:r>
          </a:p>
          <a:p>
            <a:pPr>
              <a:buFont typeface="Arial"/>
              <a:buChar char="•"/>
            </a:pPr>
            <a:r>
              <a:rPr lang="nl-NL" b="0" dirty="0" smtClean="0"/>
              <a:t>NHR</a:t>
            </a:r>
            <a:r>
              <a:rPr lang="nl-NL" b="0" dirty="0"/>
              <a:t>, BGT, RNI en </a:t>
            </a:r>
            <a:r>
              <a:rPr lang="nl-NL" b="0" dirty="0" smtClean="0"/>
              <a:t>BR WOZ verwerkt </a:t>
            </a:r>
            <a:r>
              <a:rPr lang="nl-NL" b="0" dirty="0"/>
              <a:t>in </a:t>
            </a:r>
            <a:r>
              <a:rPr lang="nl-NL" b="0" dirty="0" smtClean="0"/>
              <a:t>huidige </a:t>
            </a:r>
            <a:r>
              <a:rPr lang="nl-NL" b="0" dirty="0"/>
              <a:t>in </a:t>
            </a:r>
            <a:endParaRPr lang="nl-NL" b="0" dirty="0" smtClean="0"/>
          </a:p>
          <a:p>
            <a:pPr marL="0" indent="0"/>
            <a:r>
              <a:rPr lang="nl-NL" b="0" dirty="0"/>
              <a:t>	</a:t>
            </a:r>
            <a:r>
              <a:rPr lang="nl-NL" b="0" dirty="0" smtClean="0"/>
              <a:t>ontwikkeling </a:t>
            </a:r>
            <a:r>
              <a:rPr lang="nl-NL" b="0" dirty="0"/>
              <a:t>zijnde </a:t>
            </a:r>
            <a:r>
              <a:rPr lang="nl-NL" b="0" dirty="0" smtClean="0"/>
              <a:t>model RSGB.</a:t>
            </a:r>
          </a:p>
          <a:p>
            <a:pPr>
              <a:buFont typeface="Arial"/>
              <a:buChar char="•"/>
            </a:pPr>
            <a:r>
              <a:rPr lang="nl-NL" b="0" dirty="0" smtClean="0"/>
              <a:t>RGBZ staat los van ontwikkelingen stelsel, </a:t>
            </a:r>
          </a:p>
          <a:p>
            <a:pPr marL="0" indent="0"/>
            <a:r>
              <a:rPr lang="nl-NL" b="0" dirty="0"/>
              <a:t>	</a:t>
            </a:r>
            <a:r>
              <a:rPr lang="nl-NL" b="0" dirty="0" smtClean="0"/>
              <a:t>ZTC 2.0 wel relevant</a:t>
            </a:r>
          </a:p>
          <a:p>
            <a:pPr>
              <a:buFont typeface="Arial"/>
              <a:buChar char="•"/>
            </a:pPr>
            <a:r>
              <a:rPr lang="nl-NL" b="0" dirty="0" smtClean="0"/>
              <a:t>Operatie NUP heeft vermoedelijk zeer weinig </a:t>
            </a:r>
          </a:p>
          <a:p>
            <a:pPr marL="457200" lvl="1" indent="0"/>
            <a:r>
              <a:rPr lang="nl-NL" dirty="0" smtClean="0">
                <a:solidFill>
                  <a:srgbClr val="ED0C8B"/>
                </a:solidFill>
              </a:rPr>
              <a:t>Aanpassingen standaarden tot gevolg</a:t>
            </a:r>
            <a:endParaRPr lang="nl-NL" b="0" dirty="0" smtClean="0">
              <a:solidFill>
                <a:srgbClr val="ED0C8B"/>
              </a:solidFill>
            </a:endParaRPr>
          </a:p>
          <a:p>
            <a:pPr>
              <a:buFont typeface="Arial"/>
              <a:buChar char="•"/>
            </a:pPr>
            <a:r>
              <a:rPr lang="en-US" b="0" dirty="0" err="1" smtClean="0"/>
              <a:t>Harmonisatie</a:t>
            </a:r>
            <a:r>
              <a:rPr lang="en-US" b="0" dirty="0" smtClean="0"/>
              <a:t> </a:t>
            </a:r>
            <a:r>
              <a:rPr lang="en-US" b="0" dirty="0" err="1" smtClean="0"/>
              <a:t>traject</a:t>
            </a:r>
            <a:r>
              <a:rPr lang="en-US" b="0" dirty="0" smtClean="0"/>
              <a:t> met BRP</a:t>
            </a:r>
          </a:p>
          <a:p>
            <a:pPr>
              <a:buFont typeface="Arial"/>
              <a:buChar char="•"/>
            </a:pPr>
            <a:r>
              <a:rPr lang="en-US" b="0" dirty="0" smtClean="0"/>
              <a:t>Service </a:t>
            </a:r>
            <a:r>
              <a:rPr lang="en-US" b="0" dirty="0" err="1" smtClean="0"/>
              <a:t>ori</a:t>
            </a:r>
            <a:r>
              <a:rPr lang="en-US" b="0" dirty="0" err="1" smtClean="0"/>
              <a:t>ëntatie</a:t>
            </a:r>
            <a:r>
              <a:rPr lang="en-US" b="0" dirty="0" smtClean="0"/>
              <a:t> met Den Haag &amp; Amsterdam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60133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5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ED0C8B"/>
                </a:solidFill>
              </a:rPr>
              <a:t>StUF-Protocolbindingen</a:t>
            </a:r>
            <a:endParaRPr lang="en-US" dirty="0">
              <a:solidFill>
                <a:srgbClr val="ED0C8B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Onderlaag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-BG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-ZKN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-LVBAG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-WOZ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-NHR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-BRP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-WKPB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GEO-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43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StUF</a:t>
            </a:r>
            <a:r>
              <a:rPr lang="en-US" dirty="0" smtClean="0"/>
              <a:t> protocol </a:t>
            </a:r>
            <a:r>
              <a:rPr lang="en-US" dirty="0" err="1" smtClean="0"/>
              <a:t>bindingen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Input van ICTU/</a:t>
            </a:r>
            <a:r>
              <a:rPr lang="en-US" dirty="0" err="1" smtClean="0"/>
              <a:t>Logius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binding WSRM, input </a:t>
            </a:r>
          </a:p>
          <a:p>
            <a:r>
              <a:rPr lang="en-US" dirty="0" err="1" smtClean="0"/>
              <a:t>gemeente</a:t>
            </a:r>
            <a:r>
              <a:rPr lang="en-US" dirty="0" smtClean="0"/>
              <a:t> den </a:t>
            </a:r>
            <a:r>
              <a:rPr lang="en-US" dirty="0" err="1" smtClean="0"/>
              <a:t>haag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service </a:t>
            </a:r>
            <a:r>
              <a:rPr lang="en-US" dirty="0" err="1" smtClean="0"/>
              <a:t>orientatie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Vaststellen</a:t>
            </a:r>
            <a:r>
              <a:rPr lang="en-US" dirty="0" smtClean="0"/>
              <a:t> door </a:t>
            </a:r>
            <a:r>
              <a:rPr lang="en-US" dirty="0" err="1" smtClean="0"/>
              <a:t>expertgroep</a:t>
            </a:r>
            <a:r>
              <a:rPr lang="en-US" dirty="0" smtClean="0"/>
              <a:t> </a:t>
            </a:r>
            <a:r>
              <a:rPr lang="en-US" dirty="0" err="1" smtClean="0"/>
              <a:t>StUF</a:t>
            </a:r>
            <a:r>
              <a:rPr lang="en-US" dirty="0" smtClean="0"/>
              <a:t> en </a:t>
            </a:r>
            <a:r>
              <a:rPr lang="en-US" dirty="0" err="1" smtClean="0"/>
              <a:t>Regiegroep</a:t>
            </a:r>
            <a:endParaRPr lang="en-US" dirty="0" smtClean="0"/>
          </a:p>
          <a:p>
            <a:r>
              <a:rPr lang="en-US" dirty="0" smtClean="0"/>
              <a:t>Release in q2/q3 2013 </a:t>
            </a:r>
            <a:r>
              <a:rPr lang="en-US" dirty="0" err="1" smtClean="0"/>
              <a:t>afhankelijk</a:t>
            </a:r>
            <a:r>
              <a:rPr lang="en-US" dirty="0" smtClean="0"/>
              <a:t> van tempo </a:t>
            </a:r>
          </a:p>
          <a:p>
            <a:r>
              <a:rPr lang="en-US" dirty="0" smtClean="0"/>
              <a:t>WSRM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6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731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3503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Release planning protocol bindingen</a:t>
            </a:r>
            <a:endParaRPr lang="nl-NL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" y="3719422"/>
            <a:ext cx="8229600" cy="20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-2596" y="3114746"/>
            <a:ext cx="927249" cy="686925"/>
            <a:chOff x="-2596" y="3114746"/>
            <a:chExt cx="927249" cy="686925"/>
          </a:xfrm>
        </p:grpSpPr>
        <p:sp>
          <p:nvSpPr>
            <p:cNvPr id="18" name="TextBox 17"/>
            <p:cNvSpPr txBox="1"/>
            <p:nvPr/>
          </p:nvSpPr>
          <p:spPr>
            <a:xfrm>
              <a:off x="-2596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36527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995514" y="3114746"/>
            <a:ext cx="927249" cy="686925"/>
            <a:chOff x="2113444" y="3114746"/>
            <a:chExt cx="927249" cy="686925"/>
          </a:xfrm>
        </p:grpSpPr>
        <p:sp>
          <p:nvSpPr>
            <p:cNvPr id="21" name="TextBox 20"/>
            <p:cNvSpPr txBox="1"/>
            <p:nvPr/>
          </p:nvSpPr>
          <p:spPr>
            <a:xfrm>
              <a:off x="211344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Febr</a:t>
              </a:r>
              <a:r>
                <a:rPr lang="nl-NL" sz="1200" dirty="0" smtClean="0"/>
                <a:t>uari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248131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91734" y="3114746"/>
            <a:ext cx="927249" cy="686925"/>
            <a:chOff x="6015324" y="3114746"/>
            <a:chExt cx="927249" cy="686925"/>
          </a:xfrm>
        </p:grpSpPr>
        <p:sp>
          <p:nvSpPr>
            <p:cNvPr id="24" name="TextBox 23"/>
            <p:cNvSpPr txBox="1"/>
            <p:nvPr/>
          </p:nvSpPr>
          <p:spPr>
            <a:xfrm>
              <a:off x="601532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38319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36" name="Oval 35"/>
          <p:cNvSpPr/>
          <p:nvPr/>
        </p:nvSpPr>
        <p:spPr>
          <a:xfrm>
            <a:off x="361449" y="5245925"/>
            <a:ext cx="191499" cy="164499"/>
          </a:xfrm>
          <a:prstGeom prst="ellips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xtBox 36"/>
          <p:cNvSpPr txBox="1"/>
          <p:nvPr/>
        </p:nvSpPr>
        <p:spPr>
          <a:xfrm>
            <a:off x="626129" y="5139476"/>
            <a:ext cx="1340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smtClean="0"/>
              <a:t>Regie groep bijeenkomsten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990792" y="3114746"/>
            <a:ext cx="927249" cy="680007"/>
            <a:chOff x="6990792" y="3114746"/>
            <a:chExt cx="927249" cy="680007"/>
          </a:xfrm>
        </p:grpSpPr>
        <p:sp>
          <p:nvSpPr>
            <p:cNvPr id="27" name="TextBox 26"/>
            <p:cNvSpPr txBox="1"/>
            <p:nvPr/>
          </p:nvSpPr>
          <p:spPr>
            <a:xfrm>
              <a:off x="6990792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Januari</a:t>
              </a:r>
              <a:endParaRPr lang="nl-NL" sz="1200" dirty="0" smtClean="0"/>
            </a:p>
            <a:p>
              <a:r>
                <a:rPr lang="nl-NL" sz="1200" dirty="0" smtClean="0"/>
                <a:t>2014</a:t>
              </a:r>
              <a:endParaRPr lang="nl-NL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7358667" y="3630254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96459" y="3114746"/>
            <a:ext cx="927249" cy="686925"/>
            <a:chOff x="1137974" y="3114746"/>
            <a:chExt cx="927249" cy="686925"/>
          </a:xfrm>
        </p:grpSpPr>
        <p:sp>
          <p:nvSpPr>
            <p:cNvPr id="30" name="Oval 29"/>
            <p:cNvSpPr/>
            <p:nvPr/>
          </p:nvSpPr>
          <p:spPr>
            <a:xfrm>
              <a:off x="150584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797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December</a:t>
              </a:r>
              <a:endParaRPr lang="nl-NL" sz="1200" dirty="0" smtClean="0"/>
            </a:p>
            <a:p>
              <a:r>
                <a:rPr lang="nl-NL" sz="1200" dirty="0" smtClean="0"/>
                <a:t>2012</a:t>
              </a:r>
              <a:endParaRPr lang="nl-NL" sz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94569" y="3114746"/>
            <a:ext cx="927249" cy="686925"/>
            <a:chOff x="3088914" y="3114746"/>
            <a:chExt cx="927249" cy="686925"/>
          </a:xfrm>
        </p:grpSpPr>
        <p:sp>
          <p:nvSpPr>
            <p:cNvPr id="32" name="Oval 31"/>
            <p:cNvSpPr/>
            <p:nvPr/>
          </p:nvSpPr>
          <p:spPr>
            <a:xfrm>
              <a:off x="345678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08891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April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93624" y="3114746"/>
            <a:ext cx="927249" cy="686925"/>
            <a:chOff x="4064384" y="3114746"/>
            <a:chExt cx="927249" cy="686925"/>
          </a:xfrm>
        </p:grpSpPr>
        <p:sp>
          <p:nvSpPr>
            <p:cNvPr id="33" name="Oval 32"/>
            <p:cNvSpPr/>
            <p:nvPr/>
          </p:nvSpPr>
          <p:spPr>
            <a:xfrm>
              <a:off x="443225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6438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Juni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2679" y="3114746"/>
            <a:ext cx="927249" cy="686925"/>
            <a:chOff x="5039854" y="3114746"/>
            <a:chExt cx="927249" cy="686925"/>
          </a:xfrm>
        </p:grpSpPr>
        <p:sp>
          <p:nvSpPr>
            <p:cNvPr id="34" name="Oval 33"/>
            <p:cNvSpPr/>
            <p:nvPr/>
          </p:nvSpPr>
          <p:spPr>
            <a:xfrm>
              <a:off x="5407729" y="3637172"/>
              <a:ext cx="191499" cy="164499"/>
            </a:xfrm>
            <a:prstGeom prst="ellips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039854" y="3114746"/>
              <a:ext cx="9272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 smtClean="0"/>
                <a:t>Oktober</a:t>
              </a:r>
              <a:endParaRPr lang="nl-NL" sz="1200" dirty="0" smtClean="0"/>
            </a:p>
            <a:p>
              <a:r>
                <a:rPr lang="nl-NL" sz="1200" dirty="0" smtClean="0"/>
                <a:t>2013</a:t>
              </a:r>
              <a:endParaRPr lang="nl-NL" sz="1200" dirty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1364334" y="4013200"/>
            <a:ext cx="1998110" cy="68580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Profiel</a:t>
            </a:r>
            <a:r>
              <a:rPr lang="en-US" dirty="0" smtClean="0"/>
              <a:t> DK WSRM</a:t>
            </a:r>
          </a:p>
          <a:p>
            <a:pPr algn="ctr"/>
            <a:r>
              <a:rPr lang="en-US" dirty="0" err="1" smtClean="0"/>
              <a:t>Bekend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3429298" y="4013200"/>
            <a:ext cx="10348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en-US" sz="1400" dirty="0" err="1" smtClean="0"/>
              <a:t>opstellen</a:t>
            </a:r>
            <a:endParaRPr lang="en-US" sz="1400" dirty="0" smtClean="0"/>
          </a:p>
          <a:p>
            <a:pPr algn="ctr"/>
            <a:r>
              <a:rPr lang="en-US" sz="1400" dirty="0" smtClean="0"/>
              <a:t>Protocol </a:t>
            </a:r>
            <a:r>
              <a:rPr lang="en-US" sz="1400" dirty="0" err="1" smtClean="0"/>
              <a:t>bindingen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4523353" y="4000500"/>
            <a:ext cx="102870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 </a:t>
            </a:r>
            <a:r>
              <a:rPr lang="en-US" sz="1400" dirty="0" err="1" smtClean="0"/>
              <a:t>vaststellen</a:t>
            </a:r>
            <a:r>
              <a:rPr lang="en-US" sz="1400" dirty="0" smtClean="0"/>
              <a:t> protocol </a:t>
            </a:r>
            <a:r>
              <a:rPr lang="en-US" sz="1400" dirty="0" err="1" smtClean="0"/>
              <a:t>bindingen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88218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8</a:t>
            </a:fld>
            <a:endParaRPr lang="nl-NL" smtClean="0"/>
          </a:p>
          <a:p>
            <a:pPr>
              <a:defRPr/>
            </a:pPr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066800" y="5168900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StUF-Protocolbindingen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6800" y="4386262"/>
            <a:ext cx="7061200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ED0C8B"/>
                </a:solidFill>
              </a:rPr>
              <a:t>StUF</a:t>
            </a:r>
            <a:r>
              <a:rPr lang="en-US" dirty="0" err="1">
                <a:solidFill>
                  <a:srgbClr val="ED0C8B"/>
                </a:solidFill>
              </a:rPr>
              <a:t>-</a:t>
            </a:r>
            <a:r>
              <a:rPr lang="en-US" dirty="0" err="1" smtClean="0">
                <a:solidFill>
                  <a:srgbClr val="ED0C8B"/>
                </a:solidFill>
              </a:rPr>
              <a:t>Onderlaag</a:t>
            </a:r>
            <a:endParaRPr lang="en-US" dirty="0">
              <a:solidFill>
                <a:srgbClr val="ED0C8B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066800" y="3603625"/>
            <a:ext cx="7061200" cy="647700"/>
            <a:chOff x="1066800" y="3594100"/>
            <a:chExt cx="7061200" cy="647700"/>
          </a:xfrm>
          <a:solidFill>
            <a:schemeClr val="bg1">
              <a:lumMod val="85000"/>
            </a:schemeClr>
          </a:solidFill>
        </p:grpSpPr>
        <p:sp>
          <p:nvSpPr>
            <p:cNvPr id="8" name="Rectangle 7"/>
            <p:cNvSpPr/>
            <p:nvPr/>
          </p:nvSpPr>
          <p:spPr>
            <a:xfrm>
              <a:off x="10668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-BG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724400" y="3594100"/>
              <a:ext cx="3403600" cy="6477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StUF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-ZKN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 rot="5400000">
            <a:off x="49450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-LVBAG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5400000">
            <a:off x="129619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-WOZ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2097882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5400000">
            <a:off x="2899570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-NHR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3701258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-BRP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5400000">
            <a:off x="4502946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-LVO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5304634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-WKPB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6106321" y="2235994"/>
            <a:ext cx="1792288" cy="647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GEO-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StUF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908006" y="2248694"/>
            <a:ext cx="1792288" cy="647700"/>
          </a:xfrm>
          <a:prstGeom prst="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27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StUF</a:t>
            </a:r>
            <a:r>
              <a:rPr lang="en-US" dirty="0" smtClean="0"/>
              <a:t> </a:t>
            </a:r>
            <a:r>
              <a:rPr lang="en-US" dirty="0" err="1" smtClean="0"/>
              <a:t>onderlaag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500188"/>
            <a:ext cx="8002587" cy="4525962"/>
          </a:xfrm>
        </p:spPr>
        <p:txBody>
          <a:bodyPr wrap="square"/>
          <a:lstStyle/>
          <a:p>
            <a:pPr>
              <a:buFont typeface="Arial"/>
              <a:buChar char="•"/>
            </a:pP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r>
              <a:rPr lang="en-US" dirty="0" smtClean="0"/>
              <a:t>,</a:t>
            </a:r>
          </a:p>
          <a:p>
            <a:pPr>
              <a:buFont typeface="Arial"/>
              <a:buChar char="•"/>
            </a:pPr>
            <a:r>
              <a:rPr lang="en-US" dirty="0" smtClean="0"/>
              <a:t>Input RFCs van: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ED0C8B"/>
                </a:solidFill>
              </a:rPr>
              <a:t>BRP</a:t>
            </a:r>
            <a:r>
              <a:rPr lang="en-US" dirty="0" smtClean="0">
                <a:solidFill>
                  <a:srgbClr val="ED0C8B"/>
                </a:solidFill>
              </a:rPr>
              <a:t>, </a:t>
            </a:r>
            <a:r>
              <a:rPr lang="en-US" dirty="0" err="1" smtClean="0">
                <a:solidFill>
                  <a:srgbClr val="ED0C8B"/>
                </a:solidFill>
              </a:rPr>
              <a:t>Gemeente</a:t>
            </a:r>
            <a:r>
              <a:rPr lang="en-US" dirty="0" smtClean="0">
                <a:solidFill>
                  <a:srgbClr val="ED0C8B"/>
                </a:solidFill>
              </a:rPr>
              <a:t> </a:t>
            </a:r>
            <a:r>
              <a:rPr lang="en-US" dirty="0" smtClean="0">
                <a:solidFill>
                  <a:srgbClr val="ED0C8B"/>
                </a:solidFill>
              </a:rPr>
              <a:t>Den Haag, </a:t>
            </a:r>
            <a:r>
              <a:rPr lang="en-US" dirty="0" err="1">
                <a:solidFill>
                  <a:srgbClr val="ED0C8B"/>
                </a:solidFill>
              </a:rPr>
              <a:t>Geonovum</a:t>
            </a:r>
            <a:r>
              <a:rPr lang="en-US" dirty="0" smtClean="0">
                <a:solidFill>
                  <a:srgbClr val="ED0C8B"/>
                </a:solidFill>
              </a:rPr>
              <a:t>, </a:t>
            </a:r>
            <a:r>
              <a:rPr lang="en-US" dirty="0" err="1" smtClean="0">
                <a:solidFill>
                  <a:srgbClr val="ED0C8B"/>
                </a:solidFill>
              </a:rPr>
              <a:t>KvK</a:t>
            </a:r>
            <a:r>
              <a:rPr lang="en-US" dirty="0" smtClean="0">
                <a:solidFill>
                  <a:srgbClr val="ED0C8B"/>
                </a:solidFill>
              </a:rPr>
              <a:t>, </a:t>
            </a:r>
            <a:r>
              <a:rPr lang="en-US" dirty="0" err="1" smtClean="0">
                <a:solidFill>
                  <a:srgbClr val="ED0C8B"/>
                </a:solidFill>
              </a:rPr>
              <a:t>Kadaster</a:t>
            </a:r>
            <a:r>
              <a:rPr lang="en-US" dirty="0" smtClean="0">
                <a:solidFill>
                  <a:srgbClr val="ED0C8B"/>
                </a:solidFill>
              </a:rPr>
              <a:t>, </a:t>
            </a:r>
            <a:r>
              <a:rPr lang="en-US" dirty="0" err="1" smtClean="0">
                <a:solidFill>
                  <a:srgbClr val="ED0C8B"/>
                </a:solidFill>
              </a:rPr>
              <a:t>Leveranciers</a:t>
            </a:r>
            <a:endParaRPr lang="en-US" dirty="0">
              <a:solidFill>
                <a:srgbClr val="ED0C8B"/>
              </a:solidFill>
            </a:endParaRPr>
          </a:p>
          <a:p>
            <a:pPr>
              <a:buFont typeface="Arial"/>
              <a:buChar char="•"/>
            </a:pPr>
            <a:r>
              <a:rPr lang="en-US" dirty="0" err="1" smtClean="0"/>
              <a:t>Goedkeuring</a:t>
            </a:r>
            <a:r>
              <a:rPr lang="en-US" dirty="0" smtClean="0"/>
              <a:t> </a:t>
            </a:r>
            <a:r>
              <a:rPr lang="en-US" dirty="0" smtClean="0"/>
              <a:t>RFCs door </a:t>
            </a:r>
            <a:r>
              <a:rPr lang="en-US" dirty="0" err="1" smtClean="0"/>
              <a:t>expertgroep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Vaststelling</a:t>
            </a:r>
            <a:r>
              <a:rPr lang="en-US" dirty="0" smtClean="0"/>
              <a:t>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r>
              <a:rPr lang="en-US" dirty="0" smtClean="0"/>
              <a:t> </a:t>
            </a:r>
            <a:r>
              <a:rPr lang="en-US" dirty="0" smtClean="0"/>
              <a:t>door </a:t>
            </a:r>
            <a:r>
              <a:rPr lang="en-US" dirty="0" err="1" smtClean="0"/>
              <a:t>regiegroep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Gevolgen</a:t>
            </a:r>
            <a:r>
              <a:rPr lang="en-US" dirty="0" smtClean="0"/>
              <a:t>: </a:t>
            </a:r>
            <a:r>
              <a:rPr lang="en-US" dirty="0" err="1" smtClean="0"/>
              <a:t>stuf</a:t>
            </a:r>
            <a:r>
              <a:rPr lang="en-US" dirty="0" smtClean="0"/>
              <a:t> 2.04 </a:t>
            </a:r>
            <a:r>
              <a:rPr lang="en-US" dirty="0" err="1" smtClean="0"/>
              <a:t>onderlaag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uitgefaseerd</a:t>
            </a:r>
            <a:r>
              <a:rPr lang="en-US" dirty="0" smtClean="0"/>
              <a:t>, </a:t>
            </a:r>
            <a:r>
              <a:rPr lang="en-US" dirty="0" err="1" smtClean="0"/>
              <a:t>gevolgen</a:t>
            </a:r>
            <a:r>
              <a:rPr lang="en-US" dirty="0" smtClean="0"/>
              <a:t> 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binnengemeentelijke</a:t>
            </a:r>
            <a:r>
              <a:rPr lang="en-US" dirty="0" smtClean="0"/>
              <a:t> </a:t>
            </a:r>
            <a:r>
              <a:rPr lang="en-US" dirty="0" err="1" smtClean="0"/>
              <a:t>applicaties</a:t>
            </a:r>
            <a:r>
              <a:rPr lang="en-US" dirty="0" smtClean="0"/>
              <a:t>, LV </a:t>
            </a:r>
            <a:r>
              <a:rPr lang="en-US" dirty="0" smtClean="0"/>
              <a:t>BAG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VNG/KING - 22.03.2010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6A6A07-AA90-4F83-85A8-B3BA993AB57F}" type="slidenum">
              <a:rPr lang="nl-NL" smtClean="0"/>
              <a:pPr>
                <a:defRPr/>
              </a:pPr>
              <a:t>9</a:t>
            </a:fld>
            <a:endParaRPr lang="nl-NL" smtClean="0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826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6227772</TotalTime>
  <Words>1017</Words>
  <Application>Microsoft Macintosh PowerPoint</Application>
  <PresentationFormat>On-screen Show (4:3)</PresentationFormat>
  <Paragraphs>331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Aangepast ontwerp</vt:lpstr>
      <vt:lpstr>1_Office Theme</vt:lpstr>
      <vt:lpstr>Releaseplanning: RSGB, RGBZ, StUF  3 oktober 2012 </vt:lpstr>
      <vt:lpstr>Procedure/ releasebeleid</vt:lpstr>
      <vt:lpstr>Release Scenarios</vt:lpstr>
      <vt:lpstr>Stavaza</vt:lpstr>
      <vt:lpstr>PowerPoint Presentation</vt:lpstr>
      <vt:lpstr>StUF protocol bindingen</vt:lpstr>
      <vt:lpstr>Release planning protocol bindingen</vt:lpstr>
      <vt:lpstr>PowerPoint Presentation</vt:lpstr>
      <vt:lpstr>StUF onderlaag</vt:lpstr>
      <vt:lpstr>Release planning onderlaag</vt:lpstr>
      <vt:lpstr>PowerPoint Presentation</vt:lpstr>
      <vt:lpstr>RSGB</vt:lpstr>
      <vt:lpstr>Release planning RSGB</vt:lpstr>
      <vt:lpstr>PowerPoint Presentation</vt:lpstr>
      <vt:lpstr>RGBZ</vt:lpstr>
      <vt:lpstr>Release planning RGBZ</vt:lpstr>
      <vt:lpstr>PowerPoint Presentation</vt:lpstr>
      <vt:lpstr>StUF-BG</vt:lpstr>
      <vt:lpstr>Release planning StUF-BG</vt:lpstr>
      <vt:lpstr>PowerPoint Presentation</vt:lpstr>
      <vt:lpstr>StUF-ZKN</vt:lpstr>
      <vt:lpstr>Release planning StUF-ZKN</vt:lpstr>
      <vt:lpstr>Beheer model</vt:lpstr>
      <vt:lpstr>Minor release</vt:lpstr>
      <vt:lpstr>Samengevat releaseplan  2012/13:</vt:lpstr>
      <vt:lpstr>Samengevat releaseplan 2012/2013</vt:lpstr>
    </vt:vector>
  </TitlesOfParts>
  <Company>FQYMG-HGXBP-PC3CP-8H82X-7CWJJ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Frank Terpstra</cp:lastModifiedBy>
  <cp:revision>473</cp:revision>
  <dcterms:created xsi:type="dcterms:W3CDTF">2012-03-19T21:22:51Z</dcterms:created>
  <dcterms:modified xsi:type="dcterms:W3CDTF">2012-10-03T05:40:05Z</dcterms:modified>
</cp:coreProperties>
</file>